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handoutMasterIdLst>
    <p:handoutMasterId r:id="rId28"/>
  </p:handoutMasterIdLst>
  <p:sldIdLst>
    <p:sldId id="722" r:id="rId2"/>
    <p:sldId id="724" r:id="rId3"/>
    <p:sldId id="733" r:id="rId4"/>
    <p:sldId id="730" r:id="rId5"/>
    <p:sldId id="726" r:id="rId6"/>
    <p:sldId id="734" r:id="rId7"/>
    <p:sldId id="737" r:id="rId8"/>
    <p:sldId id="736" r:id="rId9"/>
    <p:sldId id="735" r:id="rId10"/>
    <p:sldId id="727" r:id="rId11"/>
    <p:sldId id="728" r:id="rId12"/>
    <p:sldId id="738" r:id="rId13"/>
    <p:sldId id="739" r:id="rId14"/>
    <p:sldId id="743" r:id="rId15"/>
    <p:sldId id="729" r:id="rId16"/>
    <p:sldId id="731" r:id="rId17"/>
    <p:sldId id="732" r:id="rId18"/>
    <p:sldId id="740" r:id="rId19"/>
    <p:sldId id="741" r:id="rId20"/>
    <p:sldId id="276" r:id="rId21"/>
    <p:sldId id="277" r:id="rId22"/>
    <p:sldId id="742" r:id="rId23"/>
    <p:sldId id="278" r:id="rId24"/>
    <p:sldId id="283" r:id="rId25"/>
    <p:sldId id="725" r:id="rId26"/>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IT-DOA" initials="V" lastIdx="1" clrIdx="0">
    <p:extLst>
      <p:ext uri="{19B8F6BF-5375-455C-9EA6-DF929625EA0E}">
        <p15:presenceInfo xmlns:p15="http://schemas.microsoft.com/office/powerpoint/2012/main" userId="VIIT-DO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CC9900"/>
    <a:srgbClr val="870B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13" autoAdjust="0"/>
    <p:restoredTop sz="95388" autoAdjust="0"/>
  </p:normalViewPr>
  <p:slideViewPr>
    <p:cSldViewPr>
      <p:cViewPr varScale="1">
        <p:scale>
          <a:sx n="117" d="100"/>
          <a:sy n="117" d="100"/>
        </p:scale>
        <p:origin x="475" y="8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a:p>
        </p:txBody>
      </p:sp>
      <p:sp>
        <p:nvSpPr>
          <p:cNvPr id="3" name="Date Placeholder 2"/>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8636165-6ABA-49C4-A547-0A5BE23B4E2D}" type="datetimeFigureOut">
              <a:rPr lang="en-US" smtClean="0"/>
              <a:pPr/>
              <a:t>4/1/2025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5" tIns="46587" rIns="93175" bIns="46587" rtlCol="0" anchor="b"/>
          <a:lstStyle>
            <a:lvl1pPr algn="l">
              <a:defRPr sz="1200"/>
            </a:lvl1pPr>
          </a:lstStyle>
          <a:p>
            <a:endParaRPr lang="en-US"/>
          </a:p>
        </p:txBody>
      </p:sp>
      <p:sp>
        <p:nvSpPr>
          <p:cNvPr id="5" name="Slide Number Placeholder 4"/>
          <p:cNvSpPr>
            <a:spLocks noGrp="1"/>
          </p:cNvSpPr>
          <p:nvPr>
            <p:ph type="sldNum" sz="quarter" idx="3"/>
          </p:nvPr>
        </p:nvSpPr>
        <p:spPr>
          <a:xfrm>
            <a:off x="3970939" y="8829967"/>
            <a:ext cx="3037840" cy="464820"/>
          </a:xfrm>
          <a:prstGeom prst="rect">
            <a:avLst/>
          </a:prstGeom>
        </p:spPr>
        <p:txBody>
          <a:bodyPr vert="horz" lIns="93175" tIns="46587" rIns="93175" bIns="46587" rtlCol="0" anchor="b"/>
          <a:lstStyle>
            <a:lvl1pPr algn="r">
              <a:defRPr sz="1200"/>
            </a:lvl1pPr>
          </a:lstStyle>
          <a:p>
            <a:fld id="{11C62624-270C-488E-9CE3-E109B6DDF76F}" type="slidenum">
              <a:rPr lang="en-US" smtClean="0"/>
              <a:pPr/>
              <a:t>‹#›</a:t>
            </a:fld>
            <a:endParaRPr lang="en-US"/>
          </a:p>
        </p:txBody>
      </p:sp>
    </p:spTree>
    <p:extLst>
      <p:ext uri="{BB962C8B-B14F-4D97-AF65-F5344CB8AC3E}">
        <p14:creationId xmlns:p14="http://schemas.microsoft.com/office/powerpoint/2010/main" val="17027828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a:p>
        </p:txBody>
      </p:sp>
      <p:sp>
        <p:nvSpPr>
          <p:cNvPr id="3" name="Date Placeholder 2"/>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vl1pPr>
          </a:lstStyle>
          <a:p>
            <a:fld id="{4BCAAF8D-1A4F-4CE1-A7FD-2E79D854BF5E}" type="datetimeFigureOut">
              <a:rPr lang="en-US" smtClean="0"/>
              <a:pPr/>
              <a:t>4/1/2025</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5" tIns="46587" rIns="93175" bIns="46587" rtlCol="0" anchor="ctr"/>
          <a:lstStyle/>
          <a:p>
            <a:endParaRPr lang="en-US"/>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5" tIns="46587" rIns="93175" bIns="46587" rtlCol="0" anchor="b"/>
          <a:lstStyle>
            <a:lvl1pPr algn="l">
              <a:defRPr sz="1200"/>
            </a:lvl1pPr>
          </a:lstStyle>
          <a:p>
            <a:endParaRPr lang="en-US"/>
          </a:p>
        </p:txBody>
      </p:sp>
      <p:sp>
        <p:nvSpPr>
          <p:cNvPr id="7" name="Slide Number Placeholder 6"/>
          <p:cNvSpPr>
            <a:spLocks noGrp="1"/>
          </p:cNvSpPr>
          <p:nvPr>
            <p:ph type="sldNum" sz="quarter" idx="5"/>
          </p:nvPr>
        </p:nvSpPr>
        <p:spPr>
          <a:xfrm>
            <a:off x="3970939" y="8829967"/>
            <a:ext cx="3037840" cy="464820"/>
          </a:xfrm>
          <a:prstGeom prst="rect">
            <a:avLst/>
          </a:prstGeom>
        </p:spPr>
        <p:txBody>
          <a:bodyPr vert="horz" lIns="93175" tIns="46587" rIns="93175" bIns="46587" rtlCol="0" anchor="b"/>
          <a:lstStyle>
            <a:lvl1pPr algn="r">
              <a:defRPr sz="1200"/>
            </a:lvl1pPr>
          </a:lstStyle>
          <a:p>
            <a:fld id="{E5F52C62-123A-43B6-B851-D0283054F651}" type="slidenum">
              <a:rPr lang="en-US" smtClean="0"/>
              <a:pPr/>
              <a:t>‹#›</a:t>
            </a:fld>
            <a:endParaRPr lang="en-US"/>
          </a:p>
        </p:txBody>
      </p:sp>
    </p:spTree>
    <p:extLst>
      <p:ext uri="{BB962C8B-B14F-4D97-AF65-F5344CB8AC3E}">
        <p14:creationId xmlns:p14="http://schemas.microsoft.com/office/powerpoint/2010/main" val="26247992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D918705-6CAB-4ED0-A845-5324E70694B4}" type="datetime1">
              <a:rPr lang="en-US" smtClean="0"/>
              <a:pPr/>
              <a:t>4/1/2025</a:t>
            </a:fld>
            <a:endParaRPr lang="en-US"/>
          </a:p>
        </p:txBody>
      </p:sp>
      <p:sp>
        <p:nvSpPr>
          <p:cNvPr id="5" name="Footer Placeholder 4"/>
          <p:cNvSpPr>
            <a:spLocks noGrp="1"/>
          </p:cNvSpPr>
          <p:nvPr>
            <p:ph type="ftr" sz="quarter" idx="11"/>
          </p:nvPr>
        </p:nvSpPr>
        <p:spPr/>
        <p:txBody>
          <a:bodyPr/>
          <a:lstStyle/>
          <a:p>
            <a:r>
              <a:rPr lang="en-US"/>
              <a:t>1 of 3</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102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574A88-F1D3-4135-98A8-0E78C7F2C7B7}" type="datetime1">
              <a:rPr lang="en-US" smtClean="0"/>
              <a:pPr/>
              <a:t>4/1/2025</a:t>
            </a:fld>
            <a:endParaRPr lang="en-US"/>
          </a:p>
        </p:txBody>
      </p:sp>
      <p:sp>
        <p:nvSpPr>
          <p:cNvPr id="5" name="Footer Placeholder 4"/>
          <p:cNvSpPr>
            <a:spLocks noGrp="1"/>
          </p:cNvSpPr>
          <p:nvPr>
            <p:ph type="ftr" sz="quarter" idx="11"/>
          </p:nvPr>
        </p:nvSpPr>
        <p:spPr/>
        <p:txBody>
          <a:bodyPr/>
          <a:lstStyle/>
          <a:p>
            <a:r>
              <a:rPr lang="en-US"/>
              <a:t>1 of 3</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5CF112-A5DA-41DA-8E0D-956FAD9E96A9}" type="datetime1">
              <a:rPr lang="en-US" smtClean="0"/>
              <a:pPr/>
              <a:t>4/1/2025</a:t>
            </a:fld>
            <a:endParaRPr lang="en-US"/>
          </a:p>
        </p:txBody>
      </p:sp>
      <p:sp>
        <p:nvSpPr>
          <p:cNvPr id="5" name="Footer Placeholder 4"/>
          <p:cNvSpPr>
            <a:spLocks noGrp="1"/>
          </p:cNvSpPr>
          <p:nvPr>
            <p:ph type="ftr" sz="quarter" idx="11"/>
          </p:nvPr>
        </p:nvSpPr>
        <p:spPr/>
        <p:txBody>
          <a:bodyPr/>
          <a:lstStyle/>
          <a:p>
            <a:r>
              <a:rPr lang="en-US"/>
              <a:t>1 of 3</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56F072-1BD3-494A-9532-4AC2705C0A4D}" type="datetime1">
              <a:rPr lang="en-US" smtClean="0"/>
              <a:pPr/>
              <a:t>4/1/2025</a:t>
            </a:fld>
            <a:endParaRPr lang="en-US"/>
          </a:p>
        </p:txBody>
      </p:sp>
      <p:sp>
        <p:nvSpPr>
          <p:cNvPr id="5" name="Footer Placeholder 4"/>
          <p:cNvSpPr>
            <a:spLocks noGrp="1"/>
          </p:cNvSpPr>
          <p:nvPr>
            <p:ph type="ftr" sz="quarter" idx="11"/>
          </p:nvPr>
        </p:nvSpPr>
        <p:spPr/>
        <p:txBody>
          <a:bodyPr/>
          <a:lstStyle/>
          <a:p>
            <a:r>
              <a:rPr lang="en-US"/>
              <a:t>1 of 3</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359324-C765-4B01-BCA3-D44DAFBE9AF7}" type="datetime1">
              <a:rPr lang="en-US" smtClean="0"/>
              <a:pPr/>
              <a:t>4/1/2025</a:t>
            </a:fld>
            <a:endParaRPr lang="en-US"/>
          </a:p>
        </p:txBody>
      </p:sp>
      <p:sp>
        <p:nvSpPr>
          <p:cNvPr id="5" name="Footer Placeholder 4"/>
          <p:cNvSpPr>
            <a:spLocks noGrp="1"/>
          </p:cNvSpPr>
          <p:nvPr>
            <p:ph type="ftr" sz="quarter" idx="11"/>
          </p:nvPr>
        </p:nvSpPr>
        <p:spPr/>
        <p:txBody>
          <a:bodyPr/>
          <a:lstStyle/>
          <a:p>
            <a:r>
              <a:rPr lang="en-US"/>
              <a:t>1 of 3</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26A325-D32B-4369-A763-3512D56ED920}" type="datetime1">
              <a:rPr lang="en-US" smtClean="0"/>
              <a:pPr/>
              <a:t>4/1/2025</a:t>
            </a:fld>
            <a:endParaRPr lang="en-US"/>
          </a:p>
        </p:txBody>
      </p:sp>
      <p:sp>
        <p:nvSpPr>
          <p:cNvPr id="6" name="Footer Placeholder 5"/>
          <p:cNvSpPr>
            <a:spLocks noGrp="1"/>
          </p:cNvSpPr>
          <p:nvPr>
            <p:ph type="ftr" sz="quarter" idx="11"/>
          </p:nvPr>
        </p:nvSpPr>
        <p:spPr/>
        <p:txBody>
          <a:bodyPr/>
          <a:lstStyle/>
          <a:p>
            <a:r>
              <a:rPr lang="en-US"/>
              <a:t>1 of 3</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69B7139-F5DA-4E17-A181-51D1137EAAC4}" type="datetime1">
              <a:rPr lang="en-US" smtClean="0"/>
              <a:pPr/>
              <a:t>4/1/2025</a:t>
            </a:fld>
            <a:endParaRPr lang="en-US"/>
          </a:p>
        </p:txBody>
      </p:sp>
      <p:sp>
        <p:nvSpPr>
          <p:cNvPr id="8" name="Footer Placeholder 7"/>
          <p:cNvSpPr>
            <a:spLocks noGrp="1"/>
          </p:cNvSpPr>
          <p:nvPr>
            <p:ph type="ftr" sz="quarter" idx="11"/>
          </p:nvPr>
        </p:nvSpPr>
        <p:spPr/>
        <p:txBody>
          <a:bodyPr/>
          <a:lstStyle/>
          <a:p>
            <a:r>
              <a:rPr lang="en-US"/>
              <a:t>1 of 3</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3E867-6476-434D-ABA1-2623F064C0FC}" type="datetime1">
              <a:rPr lang="en-US" smtClean="0"/>
              <a:pPr/>
              <a:t>4/1/2025</a:t>
            </a:fld>
            <a:endParaRPr lang="en-US"/>
          </a:p>
        </p:txBody>
      </p:sp>
      <p:sp>
        <p:nvSpPr>
          <p:cNvPr id="4" name="Footer Placeholder 3"/>
          <p:cNvSpPr>
            <a:spLocks noGrp="1"/>
          </p:cNvSpPr>
          <p:nvPr>
            <p:ph type="ftr" sz="quarter" idx="11"/>
          </p:nvPr>
        </p:nvSpPr>
        <p:spPr/>
        <p:txBody>
          <a:bodyPr/>
          <a:lstStyle/>
          <a:p>
            <a:r>
              <a:rPr lang="en-US"/>
              <a:t>1 of 3</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3344CC-4ED7-4601-87CA-5513722DEA7C}" type="datetime1">
              <a:rPr lang="en-US" smtClean="0"/>
              <a:pPr/>
              <a:t>4/1/2025</a:t>
            </a:fld>
            <a:endParaRPr lang="en-US"/>
          </a:p>
        </p:txBody>
      </p:sp>
      <p:sp>
        <p:nvSpPr>
          <p:cNvPr id="3" name="Footer Placeholder 2"/>
          <p:cNvSpPr>
            <a:spLocks noGrp="1"/>
          </p:cNvSpPr>
          <p:nvPr>
            <p:ph type="ftr" sz="quarter" idx="11"/>
          </p:nvPr>
        </p:nvSpPr>
        <p:spPr/>
        <p:txBody>
          <a:bodyPr/>
          <a:lstStyle/>
          <a:p>
            <a:r>
              <a:rPr lang="en-US"/>
              <a:t>1 of 3</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FDE043-F57C-43A5-A5D8-30188C36C208}" type="datetime1">
              <a:rPr lang="en-US" smtClean="0"/>
              <a:pPr/>
              <a:t>4/1/2025</a:t>
            </a:fld>
            <a:endParaRPr lang="en-US"/>
          </a:p>
        </p:txBody>
      </p:sp>
      <p:sp>
        <p:nvSpPr>
          <p:cNvPr id="6" name="Footer Placeholder 5"/>
          <p:cNvSpPr>
            <a:spLocks noGrp="1"/>
          </p:cNvSpPr>
          <p:nvPr>
            <p:ph type="ftr" sz="quarter" idx="11"/>
          </p:nvPr>
        </p:nvSpPr>
        <p:spPr/>
        <p:txBody>
          <a:bodyPr/>
          <a:lstStyle/>
          <a:p>
            <a:r>
              <a:rPr lang="en-US"/>
              <a:t>1 of 3</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66A96D-4470-4402-A3F5-5556725A2D9B}" type="datetime1">
              <a:rPr lang="en-US" smtClean="0"/>
              <a:pPr/>
              <a:t>4/1/2025</a:t>
            </a:fld>
            <a:endParaRPr lang="en-US"/>
          </a:p>
        </p:txBody>
      </p:sp>
      <p:sp>
        <p:nvSpPr>
          <p:cNvPr id="6" name="Footer Placeholder 5"/>
          <p:cNvSpPr>
            <a:spLocks noGrp="1"/>
          </p:cNvSpPr>
          <p:nvPr>
            <p:ph type="ftr" sz="quarter" idx="11"/>
          </p:nvPr>
        </p:nvSpPr>
        <p:spPr/>
        <p:txBody>
          <a:bodyPr/>
          <a:lstStyle/>
          <a:p>
            <a:r>
              <a:rPr lang="en-US"/>
              <a:t>1 of 3</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99FD8B2-6C5F-457D-A49A-A645EDC16839}" type="datetime1">
              <a:rPr lang="en-US" smtClean="0"/>
              <a:pPr/>
              <a:t>4/1/2025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of 3</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196C44-AF33-CDA5-A200-6789C0491AA7}"/>
              </a:ext>
            </a:extLst>
          </p:cNvPr>
          <p:cNvSpPr>
            <a:spLocks noGrp="1"/>
          </p:cNvSpPr>
          <p:nvPr>
            <p:ph idx="1"/>
          </p:nvPr>
        </p:nvSpPr>
        <p:spPr>
          <a:xfrm>
            <a:off x="449643" y="874513"/>
            <a:ext cx="8229600" cy="3394472"/>
          </a:xfrm>
        </p:spPr>
        <p:txBody>
          <a:bodyPr>
            <a:normAutofit/>
          </a:bodyPr>
          <a:lstStyle/>
          <a:p>
            <a:pPr indent="0" algn="ctr">
              <a:lnSpc>
                <a:spcPct val="100000"/>
              </a:lnSpc>
              <a:spcBef>
                <a:spcPts val="360"/>
              </a:spcBef>
              <a:buNone/>
              <a:tabLst>
                <a:tab pos="0" algn="l"/>
              </a:tabLst>
            </a:pPr>
            <a:r>
              <a:rPr lang="en-US" sz="1800" b="1" strike="noStrike" spc="-1" dirty="0">
                <a:solidFill>
                  <a:srgbClr val="000000"/>
                </a:solidFill>
                <a:latin typeface="Times New Roman"/>
              </a:rPr>
              <a:t>MEDICINAL LEAF CLASSIFICATION USING IMAGE AUGMENTATION AND MOBILENETV2</a:t>
            </a:r>
            <a:endParaRPr lang="en-US" sz="1800" b="1" dirty="0">
              <a:solidFill>
                <a:srgbClr val="000000"/>
              </a:solidFill>
              <a:latin typeface="Times New Roman" panose="02020603050405020304" pitchFamily="18" charset="0"/>
            </a:endParaRPr>
          </a:p>
          <a:p>
            <a:pPr marL="0" indent="0" algn="ctr">
              <a:buNone/>
            </a:pPr>
            <a:endParaRPr lang="en-US" sz="1800" b="1" dirty="0">
              <a:solidFill>
                <a:srgbClr val="000000"/>
              </a:solidFill>
              <a:latin typeface="Times New Roman" panose="02020603050405020304" pitchFamily="18" charset="0"/>
            </a:endParaRPr>
          </a:p>
          <a:p>
            <a:pPr marL="0" indent="0" algn="ctr">
              <a:buNone/>
            </a:pPr>
            <a:endParaRPr lang="en-US" sz="1800" b="1" dirty="0">
              <a:solidFill>
                <a:srgbClr val="000000"/>
              </a:solidFill>
              <a:latin typeface="Times New Roman" panose="02020603050405020304" pitchFamily="18" charset="0"/>
            </a:endParaRPr>
          </a:p>
          <a:p>
            <a:pPr marL="0" indent="0" algn="ctr">
              <a:buNone/>
            </a:pPr>
            <a:endParaRPr lang="en-IN" sz="1800" b="1" dirty="0">
              <a:solidFill>
                <a:srgbClr val="000000"/>
              </a:solidFill>
              <a:latin typeface="Calibri" panose="020F0502020204030204" pitchFamily="34" charset="0"/>
            </a:endParaRPr>
          </a:p>
          <a:p>
            <a:pPr marL="0" indent="0" algn="ctr">
              <a:buNone/>
            </a:pPr>
            <a:endParaRPr lang="en-IN" sz="1800" b="1" dirty="0">
              <a:solidFill>
                <a:srgbClr val="000000"/>
              </a:solidFill>
              <a:latin typeface="Calibri" panose="020F0502020204030204" pitchFamily="34" charset="0"/>
            </a:endParaRPr>
          </a:p>
          <a:p>
            <a:pPr marL="0" indent="0" algn="ctr">
              <a:buNone/>
            </a:pPr>
            <a:r>
              <a:rPr lang="en-IN" sz="1800" b="1" dirty="0">
                <a:solidFill>
                  <a:srgbClr val="000000"/>
                </a:solidFill>
                <a:latin typeface="Times New Roman" panose="02020603050405020304" pitchFamily="18" charset="0"/>
                <a:cs typeface="Times New Roman" panose="02020603050405020304" pitchFamily="18" charset="0"/>
              </a:rPr>
              <a:t>Under the Esteemed Guidance of</a:t>
            </a:r>
          </a:p>
          <a:p>
            <a:pPr marL="0" indent="0" algn="ctr" rtl="0">
              <a:buNone/>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Mrs. G. JYOTHI</a:t>
            </a:r>
            <a:endParaRPr lang="en-US" sz="1800" b="0" dirty="0">
              <a:effectLst/>
              <a:latin typeface="Times New Roman" panose="02020603050405020304" pitchFamily="18" charset="0"/>
              <a:cs typeface="Times New Roman" panose="02020603050405020304" pitchFamily="18" charset="0"/>
            </a:endParaRPr>
          </a:p>
          <a:p>
            <a:pPr marL="0" indent="0" algn="ctr" rtl="0">
              <a:buNone/>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(Assistant Professor)</a:t>
            </a:r>
            <a:endParaRPr lang="en-IN" sz="1800" b="1" dirty="0">
              <a:solidFill>
                <a:srgbClr val="000000"/>
              </a:solidFill>
              <a:latin typeface="Times New Roman" panose="02020603050405020304" pitchFamily="18" charset="0"/>
              <a:cs typeface="Times New Roman" panose="02020603050405020304" pitchFamily="18" charset="0"/>
            </a:endParaRPr>
          </a:p>
          <a:p>
            <a:pPr marL="0" indent="0" algn="ctr">
              <a:buNone/>
            </a:pPr>
            <a:r>
              <a:rPr lang="en-IN" sz="1800" b="1" dirty="0">
                <a:solidFill>
                  <a:srgbClr val="000000"/>
                </a:solidFill>
                <a:latin typeface="Times New Roman" panose="02020603050405020304" pitchFamily="18" charset="0"/>
                <a:cs typeface="Times New Roman" panose="02020603050405020304" pitchFamily="18" charset="0"/>
              </a:rPr>
              <a:t>Department of Information Technology</a:t>
            </a:r>
          </a:p>
          <a:p>
            <a:endParaRPr lang="en-IN" dirty="0"/>
          </a:p>
        </p:txBody>
      </p:sp>
      <p:sp>
        <p:nvSpPr>
          <p:cNvPr id="4" name="Slide Number Placeholder 3">
            <a:extLst>
              <a:ext uri="{FF2B5EF4-FFF2-40B4-BE49-F238E27FC236}">
                <a16:creationId xmlns:a16="http://schemas.microsoft.com/office/drawing/2014/main" id="{6805BFD9-B84F-DA28-24D9-90C2A59FCC84}"/>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6" name="TextBox 5">
            <a:extLst>
              <a:ext uri="{FF2B5EF4-FFF2-40B4-BE49-F238E27FC236}">
                <a16:creationId xmlns:a16="http://schemas.microsoft.com/office/drawing/2014/main" id="{CB8469BB-E248-0BCC-CE64-C358048021E7}"/>
              </a:ext>
            </a:extLst>
          </p:cNvPr>
          <p:cNvSpPr txBox="1"/>
          <p:nvPr/>
        </p:nvSpPr>
        <p:spPr>
          <a:xfrm>
            <a:off x="6804248" y="3211255"/>
            <a:ext cx="2376264" cy="1846659"/>
          </a:xfrm>
          <a:prstGeom prst="rect">
            <a:avLst/>
          </a:prstGeom>
          <a:noFill/>
        </p:spPr>
        <p:txBody>
          <a:bodyPr wrap="square">
            <a:spAutoFit/>
          </a:bodyPr>
          <a:lstStyle/>
          <a:p>
            <a:pPr algn="ctr"/>
            <a:r>
              <a:rPr lang="en-IN" b="1" dirty="0">
                <a:solidFill>
                  <a:srgbClr val="000000"/>
                </a:solidFill>
                <a:latin typeface="Times New Roman" panose="02020603050405020304" pitchFamily="18" charset="0"/>
                <a:cs typeface="Times New Roman" panose="02020603050405020304" pitchFamily="18" charset="0"/>
              </a:rPr>
              <a:t>Team Members</a:t>
            </a:r>
          </a:p>
          <a:p>
            <a:pPr rtl="0"/>
            <a:r>
              <a:rPr lang="en-US" sz="1200" b="1" i="0" u="none" strike="noStrike" dirty="0">
                <a:solidFill>
                  <a:srgbClr val="000000"/>
                </a:solidFill>
                <a:effectLst/>
                <a:latin typeface="Times New Roman" panose="02020603050405020304" pitchFamily="18" charset="0"/>
                <a:cs typeface="Times New Roman" panose="02020603050405020304" pitchFamily="18" charset="0"/>
              </a:rPr>
              <a:t>D.MOUNIKA        21L31A1213</a:t>
            </a:r>
            <a:endParaRPr lang="en-US" sz="1200" b="0" dirty="0">
              <a:effectLst/>
              <a:latin typeface="Times New Roman" panose="02020603050405020304" pitchFamily="18" charset="0"/>
              <a:cs typeface="Times New Roman" panose="02020603050405020304" pitchFamily="18" charset="0"/>
            </a:endParaRPr>
          </a:p>
          <a:p>
            <a:pPr rtl="0"/>
            <a:r>
              <a:rPr lang="en-US" sz="1200" b="1" i="0" u="none" strike="noStrike" dirty="0">
                <a:solidFill>
                  <a:srgbClr val="000000"/>
                </a:solidFill>
                <a:effectLst/>
                <a:latin typeface="Times New Roman" panose="02020603050405020304" pitchFamily="18" charset="0"/>
                <a:cs typeface="Times New Roman" panose="02020603050405020304" pitchFamily="18" charset="0"/>
              </a:rPr>
              <a:t>N.SIDARTHA       21L31A1240</a:t>
            </a:r>
            <a:endParaRPr lang="en-US" sz="1200" b="0" dirty="0">
              <a:effectLst/>
              <a:latin typeface="Times New Roman" panose="02020603050405020304" pitchFamily="18" charset="0"/>
              <a:cs typeface="Times New Roman" panose="02020603050405020304" pitchFamily="18" charset="0"/>
            </a:endParaRPr>
          </a:p>
          <a:p>
            <a:pPr rtl="0"/>
            <a:r>
              <a:rPr lang="en-US" sz="1200" b="1" i="0" u="none" strike="noStrike" dirty="0">
                <a:solidFill>
                  <a:srgbClr val="000000"/>
                </a:solidFill>
                <a:effectLst/>
                <a:latin typeface="Times New Roman" panose="02020603050405020304" pitchFamily="18" charset="0"/>
                <a:cs typeface="Times New Roman" panose="02020603050405020304" pitchFamily="18" charset="0"/>
              </a:rPr>
              <a:t>P.TANUSHA         21L31A1241</a:t>
            </a:r>
            <a:endParaRPr lang="en-US" sz="1200" b="0" dirty="0">
              <a:effectLst/>
              <a:latin typeface="Times New Roman" panose="02020603050405020304" pitchFamily="18" charset="0"/>
              <a:cs typeface="Times New Roman" panose="02020603050405020304" pitchFamily="18" charset="0"/>
            </a:endParaRPr>
          </a:p>
          <a:p>
            <a:pPr rtl="0"/>
            <a:r>
              <a:rPr lang="en-US" sz="1200" b="1" i="0" u="none" strike="noStrike" dirty="0">
                <a:solidFill>
                  <a:srgbClr val="000000"/>
                </a:solidFill>
                <a:effectLst/>
                <a:latin typeface="Times New Roman" panose="02020603050405020304" pitchFamily="18" charset="0"/>
                <a:cs typeface="Times New Roman" panose="02020603050405020304" pitchFamily="18" charset="0"/>
              </a:rPr>
              <a:t>P.CHAITANYA    22L35A1201</a:t>
            </a:r>
            <a:endParaRPr lang="en-US" sz="1200" b="0" dirty="0">
              <a:effectLst/>
              <a:latin typeface="Times New Roman" panose="02020603050405020304" pitchFamily="18" charset="0"/>
              <a:cs typeface="Times New Roman" panose="02020603050405020304" pitchFamily="18" charset="0"/>
            </a:endParaRPr>
          </a:p>
          <a:p>
            <a:pPr rtl="0"/>
            <a:r>
              <a:rPr lang="en-US" sz="1200" b="1" i="0" u="none" strike="noStrike" dirty="0">
                <a:solidFill>
                  <a:srgbClr val="000000"/>
                </a:solidFill>
                <a:effectLst/>
                <a:latin typeface="Times New Roman" panose="02020603050405020304" pitchFamily="18" charset="0"/>
                <a:cs typeface="Times New Roman" panose="02020603050405020304" pitchFamily="18" charset="0"/>
              </a:rPr>
              <a:t>J.MANOJ              22L35A1204</a:t>
            </a:r>
            <a:endParaRPr lang="en-US" sz="1200" b="0" dirty="0">
              <a:effectLst/>
              <a:latin typeface="Times New Roman" panose="02020603050405020304" pitchFamily="18" charset="0"/>
              <a:cs typeface="Times New Roman" panose="02020603050405020304" pitchFamily="18" charset="0"/>
            </a:endParaRPr>
          </a:p>
          <a:p>
            <a:br>
              <a:rPr lang="en-US" dirty="0"/>
            </a:br>
            <a:endParaRPr lang="en-IN" b="1" dirty="0">
              <a:solidFill>
                <a:srgbClr val="00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F92AAAB-0200-4C06-8B8B-C29AF17742B3}"/>
              </a:ext>
            </a:extLst>
          </p:cNvPr>
          <p:cNvSpPr txBox="1"/>
          <p:nvPr/>
        </p:nvSpPr>
        <p:spPr>
          <a:xfrm>
            <a:off x="35497" y="4803998"/>
            <a:ext cx="3672407" cy="253916"/>
          </a:xfrm>
          <a:prstGeom prst="rect">
            <a:avLst/>
          </a:prstGeom>
          <a:solidFill>
            <a:schemeClr val="bg1"/>
          </a:solidFill>
          <a:ln w="28575">
            <a:solidFill>
              <a:schemeClr val="tx2">
                <a:lumMod val="60000"/>
                <a:lumOff val="40000"/>
              </a:schemeClr>
            </a:solidFill>
          </a:ln>
          <a:effectLst>
            <a:outerShdw blurRad="50800" dist="38100" dir="5400000" algn="t" rotWithShape="0">
              <a:prstClr val="black">
                <a:alpha val="40000"/>
              </a:prstClr>
            </a:outerShdw>
          </a:effectLst>
        </p:spPr>
        <p:txBody>
          <a:bodyPr wrap="square" lIns="68580" tIns="34290" rIns="68580" bIns="34290">
            <a:spAutoFit/>
          </a:bodyPr>
          <a:lstStyle/>
          <a:p>
            <a:pPr>
              <a:defRPr/>
            </a:pPr>
            <a:r>
              <a:rPr lang="en-US" sz="1200" b="1" dirty="0">
                <a:solidFill>
                  <a:schemeClr val="accent5">
                    <a:lumMod val="50000"/>
                  </a:schemeClr>
                </a:solidFill>
                <a:latin typeface="Arial" panose="020B0604020202020204" pitchFamily="34" charset="0"/>
                <a:cs typeface="Arial" panose="020B0604020202020204" pitchFamily="34" charset="0"/>
              </a:rPr>
              <a:t>DEPARTMENT OF INFORMATION TECHNOLOGY</a:t>
            </a:r>
            <a:endParaRPr lang="en-IN" sz="1200" b="1" i="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1F004526-1B24-BDBA-C992-F4C779FC54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923678"/>
            <a:ext cx="895350" cy="94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607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23DE2-653D-B819-8FD4-305B5FC8F5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73D5EB-84CD-0818-828D-7BDF0B45251D}"/>
              </a:ext>
            </a:extLst>
          </p:cNvPr>
          <p:cNvSpPr>
            <a:spLocks noGrp="1"/>
          </p:cNvSpPr>
          <p:nvPr>
            <p:ph type="title"/>
          </p:nvPr>
        </p:nvSpPr>
        <p:spPr>
          <a:xfrm>
            <a:off x="3635896" y="256581"/>
            <a:ext cx="4546848" cy="292296"/>
          </a:xfrm>
        </p:spPr>
        <p:txBody>
          <a:bodyPr>
            <a:normAutofit fontScale="90000"/>
          </a:bodyPr>
          <a:lstStyle/>
          <a:p>
            <a:r>
              <a:rPr lang="en-IN" dirty="0"/>
              <a:t>System Analysis</a:t>
            </a:r>
          </a:p>
        </p:txBody>
      </p:sp>
      <p:sp>
        <p:nvSpPr>
          <p:cNvPr id="4" name="Slide Number Placeholder 3">
            <a:extLst>
              <a:ext uri="{FF2B5EF4-FFF2-40B4-BE49-F238E27FC236}">
                <a16:creationId xmlns:a16="http://schemas.microsoft.com/office/drawing/2014/main" id="{1A168CF2-4411-5AF1-8399-0C4804B2C761}"/>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6" name="Content Placeholder 5">
            <a:extLst>
              <a:ext uri="{FF2B5EF4-FFF2-40B4-BE49-F238E27FC236}">
                <a16:creationId xmlns:a16="http://schemas.microsoft.com/office/drawing/2014/main" id="{E588C9C8-CA8B-9463-CABF-070B93063E7E}"/>
              </a:ext>
            </a:extLst>
          </p:cNvPr>
          <p:cNvSpPr>
            <a:spLocks noGrp="1"/>
          </p:cNvSpPr>
          <p:nvPr>
            <p:ph idx="1"/>
          </p:nvPr>
        </p:nvSpPr>
        <p:spPr>
          <a:xfrm>
            <a:off x="251520" y="771550"/>
            <a:ext cx="2520280" cy="493069"/>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Feasibility Study</a:t>
            </a:r>
          </a:p>
        </p:txBody>
      </p:sp>
      <p:sp>
        <p:nvSpPr>
          <p:cNvPr id="3" name="TextBox 2">
            <a:extLst>
              <a:ext uri="{FF2B5EF4-FFF2-40B4-BE49-F238E27FC236}">
                <a16:creationId xmlns:a16="http://schemas.microsoft.com/office/drawing/2014/main" id="{7E871502-29B2-F6FA-E7B2-AB35AB06B621}"/>
              </a:ext>
            </a:extLst>
          </p:cNvPr>
          <p:cNvSpPr txBox="1"/>
          <p:nvPr/>
        </p:nvSpPr>
        <p:spPr>
          <a:xfrm>
            <a:off x="318253" y="1264619"/>
            <a:ext cx="8352928" cy="1600438"/>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Economic Feasibility:</a:t>
            </a:r>
          </a:p>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Development costs are minimized</a:t>
            </a:r>
            <a:r>
              <a:rPr lang="en-US" sz="1600" dirty="0">
                <a:latin typeface="Times New Roman" panose="02020603050405020304" pitchFamily="18" charset="0"/>
                <a:cs typeface="Times New Roman" panose="02020603050405020304" pitchFamily="18" charset="0"/>
              </a:rPr>
              <a:t> by using open-source tools like Python, Flask, and TensorFlow.</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Firebase offers </a:t>
            </a:r>
            <a:r>
              <a:rPr lang="en-US" sz="1600" b="1" dirty="0">
                <a:latin typeface="Times New Roman" panose="02020603050405020304" pitchFamily="18" charset="0"/>
                <a:cs typeface="Times New Roman" panose="02020603050405020304" pitchFamily="18" charset="0"/>
              </a:rPr>
              <a:t>affordable storage and authentication</a:t>
            </a:r>
            <a:r>
              <a:rPr lang="en-US" sz="1600" dirty="0">
                <a:latin typeface="Times New Roman" panose="02020603050405020304" pitchFamily="18" charset="0"/>
                <a:cs typeface="Times New Roman" panose="02020603050405020304" pitchFamily="18" charset="0"/>
              </a:rPr>
              <a:t> solutions, reducing infrastructure costs.</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The system can be monetized by offering </a:t>
            </a:r>
            <a:r>
              <a:rPr lang="en-US" sz="1600" b="1" dirty="0">
                <a:latin typeface="Times New Roman" panose="02020603050405020304" pitchFamily="18" charset="0"/>
                <a:cs typeface="Times New Roman" panose="02020603050405020304" pitchFamily="18" charset="0"/>
              </a:rPr>
              <a:t>premium features</a:t>
            </a:r>
            <a:r>
              <a:rPr lang="en-US" sz="1600" dirty="0">
                <a:latin typeface="Times New Roman" panose="02020603050405020304" pitchFamily="18" charset="0"/>
                <a:cs typeface="Times New Roman" panose="02020603050405020304" pitchFamily="18" charset="0"/>
              </a:rPr>
              <a:t> or integrating with research institutions.</a:t>
            </a:r>
            <a:endParaRPr lang="en-US" sz="1600" dirty="0"/>
          </a:p>
        </p:txBody>
      </p:sp>
    </p:spTree>
    <p:extLst>
      <p:ext uri="{BB962C8B-B14F-4D97-AF65-F5344CB8AC3E}">
        <p14:creationId xmlns:p14="http://schemas.microsoft.com/office/powerpoint/2010/main" val="2234674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E23D7-EC11-A846-631C-CE71E5BCCD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A30EBC-6D95-6352-DC1D-41B3A8D96018}"/>
              </a:ext>
            </a:extLst>
          </p:cNvPr>
          <p:cNvSpPr>
            <a:spLocks noGrp="1"/>
          </p:cNvSpPr>
          <p:nvPr>
            <p:ph type="title"/>
          </p:nvPr>
        </p:nvSpPr>
        <p:spPr>
          <a:xfrm>
            <a:off x="3635896" y="256581"/>
            <a:ext cx="4546848" cy="292296"/>
          </a:xfrm>
        </p:spPr>
        <p:txBody>
          <a:bodyPr>
            <a:normAutofit fontScale="90000"/>
          </a:bodyPr>
          <a:lstStyle/>
          <a:p>
            <a:r>
              <a:rPr lang="en-IN" dirty="0"/>
              <a:t>System Design</a:t>
            </a:r>
          </a:p>
        </p:txBody>
      </p:sp>
      <p:sp>
        <p:nvSpPr>
          <p:cNvPr id="4" name="Slide Number Placeholder 3">
            <a:extLst>
              <a:ext uri="{FF2B5EF4-FFF2-40B4-BE49-F238E27FC236}">
                <a16:creationId xmlns:a16="http://schemas.microsoft.com/office/drawing/2014/main" id="{57005E0C-BE42-1410-BE76-5EA64CE18555}"/>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6" name="Content Placeholder 5">
            <a:extLst>
              <a:ext uri="{FF2B5EF4-FFF2-40B4-BE49-F238E27FC236}">
                <a16:creationId xmlns:a16="http://schemas.microsoft.com/office/drawing/2014/main" id="{A99EEAE8-6576-8F0E-071A-E72588C3D92F}"/>
              </a:ext>
            </a:extLst>
          </p:cNvPr>
          <p:cNvSpPr>
            <a:spLocks noGrp="1"/>
          </p:cNvSpPr>
          <p:nvPr>
            <p:ph idx="1"/>
          </p:nvPr>
        </p:nvSpPr>
        <p:spPr>
          <a:xfrm>
            <a:off x="323528" y="699542"/>
            <a:ext cx="8229600" cy="3394472"/>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System Design</a:t>
            </a:r>
          </a:p>
          <a:p>
            <a:pPr marL="0" indent="0">
              <a:buNone/>
            </a:pPr>
            <a:endParaRPr lang="en-IN" sz="2800" dirty="0">
              <a:latin typeface="Times New Roman" panose="02020603050405020304" pitchFamily="18" charset="0"/>
              <a:cs typeface="Times New Roman" panose="02020603050405020304" pitchFamily="18" charset="0"/>
            </a:endParaRPr>
          </a:p>
        </p:txBody>
      </p:sp>
      <p:pic>
        <p:nvPicPr>
          <p:cNvPr id="3" name="image2.png">
            <a:extLst>
              <a:ext uri="{FF2B5EF4-FFF2-40B4-BE49-F238E27FC236}">
                <a16:creationId xmlns:a16="http://schemas.microsoft.com/office/drawing/2014/main" id="{EF3EFC19-B684-77F1-67A2-4D39AF7BD823}"/>
              </a:ext>
            </a:extLst>
          </p:cNvPr>
          <p:cNvPicPr/>
          <p:nvPr/>
        </p:nvPicPr>
        <p:blipFill>
          <a:blip r:embed="rId2"/>
          <a:srcRect/>
          <a:stretch>
            <a:fillRect/>
          </a:stretch>
        </p:blipFill>
        <p:spPr>
          <a:xfrm>
            <a:off x="2843808" y="1131590"/>
            <a:ext cx="2914650" cy="2997200"/>
          </a:xfrm>
          <a:prstGeom prst="rect">
            <a:avLst/>
          </a:prstGeom>
          <a:ln/>
        </p:spPr>
      </p:pic>
    </p:spTree>
    <p:extLst>
      <p:ext uri="{BB962C8B-B14F-4D97-AF65-F5344CB8AC3E}">
        <p14:creationId xmlns:p14="http://schemas.microsoft.com/office/powerpoint/2010/main" val="2189241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18DEB-963C-092C-0A15-CF59DEA431C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89C2CC-1C58-E555-BC77-2DDCDCB35B04}"/>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6" name="Content Placeholder 5">
            <a:extLst>
              <a:ext uri="{FF2B5EF4-FFF2-40B4-BE49-F238E27FC236}">
                <a16:creationId xmlns:a16="http://schemas.microsoft.com/office/drawing/2014/main" id="{4FB00F1A-6AE6-4703-C6FA-D6FA318AE16F}"/>
              </a:ext>
            </a:extLst>
          </p:cNvPr>
          <p:cNvSpPr>
            <a:spLocks noGrp="1"/>
          </p:cNvSpPr>
          <p:nvPr>
            <p:ph idx="1"/>
          </p:nvPr>
        </p:nvSpPr>
        <p:spPr>
          <a:xfrm>
            <a:off x="179512" y="699542"/>
            <a:ext cx="8640960" cy="3425428"/>
          </a:xfrm>
        </p:spPr>
        <p:txBody>
          <a:bodyPr>
            <a:normAutofit/>
          </a:bodyPr>
          <a:lstStyle/>
          <a:p>
            <a:pPr marL="0" indent="0" algn="ctr">
              <a:buNone/>
            </a:pPr>
            <a:r>
              <a:rPr lang="en-IN" sz="2800" u="sng" dirty="0"/>
              <a:t>UML Diagrams</a:t>
            </a:r>
          </a:p>
          <a:p>
            <a:pPr marL="0" indent="0">
              <a:buNone/>
            </a:pPr>
            <a:r>
              <a:rPr lang="en-IN" sz="2400" dirty="0"/>
              <a:t>Use-case diagram:</a:t>
            </a:r>
          </a:p>
          <a:p>
            <a:pPr marL="0" indent="0">
              <a:buNone/>
            </a:pPr>
            <a:r>
              <a:rPr lang="en-IN" sz="2400" dirty="0"/>
              <a:t> </a:t>
            </a:r>
          </a:p>
        </p:txBody>
      </p:sp>
    </p:spTree>
    <p:extLst>
      <p:ext uri="{BB962C8B-B14F-4D97-AF65-F5344CB8AC3E}">
        <p14:creationId xmlns:p14="http://schemas.microsoft.com/office/powerpoint/2010/main" val="752271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114D6-D427-7232-3628-A68EEBCBA4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FAE727-7DA7-0EA1-1951-B855AB25A8A7}"/>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6" name="Content Placeholder 5">
            <a:extLst>
              <a:ext uri="{FF2B5EF4-FFF2-40B4-BE49-F238E27FC236}">
                <a16:creationId xmlns:a16="http://schemas.microsoft.com/office/drawing/2014/main" id="{ADFD124D-D6B9-A780-50B3-A22B506AE6B4}"/>
              </a:ext>
            </a:extLst>
          </p:cNvPr>
          <p:cNvSpPr>
            <a:spLocks noGrp="1"/>
          </p:cNvSpPr>
          <p:nvPr>
            <p:ph idx="1"/>
          </p:nvPr>
        </p:nvSpPr>
        <p:spPr>
          <a:xfrm>
            <a:off x="251520" y="874514"/>
            <a:ext cx="8640960" cy="3425428"/>
          </a:xfrm>
        </p:spPr>
        <p:txBody>
          <a:bodyPr>
            <a:normAutofit/>
          </a:bodyPr>
          <a:lstStyle/>
          <a:p>
            <a:pPr marL="0" indent="0">
              <a:buNone/>
            </a:pPr>
            <a:r>
              <a:rPr lang="en-IN" sz="2400" dirty="0"/>
              <a:t>Class diagram:</a:t>
            </a:r>
          </a:p>
          <a:p>
            <a:pPr marL="0" indent="0">
              <a:buNone/>
            </a:pPr>
            <a:endParaRPr lang="en-IN" sz="2400" dirty="0"/>
          </a:p>
        </p:txBody>
      </p:sp>
      <p:pic>
        <p:nvPicPr>
          <p:cNvPr id="5" name="Picture 4">
            <a:extLst>
              <a:ext uri="{FF2B5EF4-FFF2-40B4-BE49-F238E27FC236}">
                <a16:creationId xmlns:a16="http://schemas.microsoft.com/office/drawing/2014/main" id="{52744CE8-4F4B-1260-408F-97B4E9021E57}"/>
              </a:ext>
            </a:extLst>
          </p:cNvPr>
          <p:cNvPicPr>
            <a:picLocks noChangeAspect="1"/>
          </p:cNvPicPr>
          <p:nvPr/>
        </p:nvPicPr>
        <p:blipFill>
          <a:blip r:embed="rId2"/>
          <a:stretch>
            <a:fillRect/>
          </a:stretch>
        </p:blipFill>
        <p:spPr>
          <a:xfrm>
            <a:off x="2051720" y="1440160"/>
            <a:ext cx="5040560" cy="2859782"/>
          </a:xfrm>
          <a:prstGeom prst="rect">
            <a:avLst/>
          </a:prstGeom>
        </p:spPr>
      </p:pic>
    </p:spTree>
    <p:extLst>
      <p:ext uri="{BB962C8B-B14F-4D97-AF65-F5344CB8AC3E}">
        <p14:creationId xmlns:p14="http://schemas.microsoft.com/office/powerpoint/2010/main" val="4196551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A0FE8-420B-E5DE-DBCD-96FB9138D2B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122426-4824-A40E-1001-5E47F67A786F}"/>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6" name="Content Placeholder 5">
            <a:extLst>
              <a:ext uri="{FF2B5EF4-FFF2-40B4-BE49-F238E27FC236}">
                <a16:creationId xmlns:a16="http://schemas.microsoft.com/office/drawing/2014/main" id="{D0C80F69-B375-5123-416D-56B15A35D3DB}"/>
              </a:ext>
            </a:extLst>
          </p:cNvPr>
          <p:cNvSpPr>
            <a:spLocks noGrp="1"/>
          </p:cNvSpPr>
          <p:nvPr>
            <p:ph idx="1"/>
          </p:nvPr>
        </p:nvSpPr>
        <p:spPr>
          <a:xfrm>
            <a:off x="179512" y="915566"/>
            <a:ext cx="8640960" cy="3425428"/>
          </a:xfrm>
        </p:spPr>
        <p:txBody>
          <a:bodyPr>
            <a:normAutofit/>
          </a:bodyPr>
          <a:lstStyle/>
          <a:p>
            <a:pPr marL="0" indent="0">
              <a:buNone/>
            </a:pPr>
            <a:r>
              <a:rPr lang="en-IN" sz="2400" dirty="0"/>
              <a:t>Sequence diagram:</a:t>
            </a:r>
          </a:p>
          <a:p>
            <a:pPr marL="0" indent="0">
              <a:buNone/>
            </a:pPr>
            <a:endParaRPr lang="en-IN" sz="2400" dirty="0"/>
          </a:p>
        </p:txBody>
      </p:sp>
      <p:pic>
        <p:nvPicPr>
          <p:cNvPr id="7" name="Picture 6">
            <a:extLst>
              <a:ext uri="{FF2B5EF4-FFF2-40B4-BE49-F238E27FC236}">
                <a16:creationId xmlns:a16="http://schemas.microsoft.com/office/drawing/2014/main" id="{89152C99-D8BD-E3B7-EA7E-6AA9D12C5F96}"/>
              </a:ext>
            </a:extLst>
          </p:cNvPr>
          <p:cNvPicPr>
            <a:picLocks noChangeAspect="1"/>
          </p:cNvPicPr>
          <p:nvPr/>
        </p:nvPicPr>
        <p:blipFill>
          <a:blip r:embed="rId2"/>
          <a:stretch>
            <a:fillRect/>
          </a:stretch>
        </p:blipFill>
        <p:spPr>
          <a:xfrm>
            <a:off x="2219555" y="1491630"/>
            <a:ext cx="4560873" cy="2391311"/>
          </a:xfrm>
          <a:prstGeom prst="rect">
            <a:avLst/>
          </a:prstGeom>
        </p:spPr>
      </p:pic>
    </p:spTree>
    <p:extLst>
      <p:ext uri="{BB962C8B-B14F-4D97-AF65-F5344CB8AC3E}">
        <p14:creationId xmlns:p14="http://schemas.microsoft.com/office/powerpoint/2010/main" val="1494262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DCEC83-64FA-AA13-ABB5-DB41B48E3ECE}"/>
              </a:ext>
            </a:extLst>
          </p:cNvPr>
          <p:cNvSpPr>
            <a:spLocks noGrp="1"/>
          </p:cNvSpPr>
          <p:nvPr>
            <p:ph idx="1"/>
          </p:nvPr>
        </p:nvSpPr>
        <p:spPr>
          <a:xfrm>
            <a:off x="457200" y="915566"/>
            <a:ext cx="8229600" cy="3394472"/>
          </a:xfrm>
        </p:spPr>
        <p:txBody>
          <a:bodyPr>
            <a:normAutofit/>
          </a:bodyPr>
          <a:lstStyle/>
          <a:p>
            <a:pPr marL="0" indent="0">
              <a:buNone/>
            </a:pPr>
            <a:r>
              <a:rPr lang="en-US" sz="2400" i="0" u="none" strike="noStrike" dirty="0">
                <a:solidFill>
                  <a:srgbClr val="000000"/>
                </a:solidFill>
                <a:effectLst/>
                <a:latin typeface="Times New Roman" panose="02020603050405020304" pitchFamily="18" charset="0"/>
              </a:rPr>
              <a:t>Methodology</a:t>
            </a:r>
          </a:p>
          <a:p>
            <a:pPr rtl="0" fontAlgn="base">
              <a:spcBef>
                <a:spcPts val="1200"/>
              </a:spcBef>
              <a:buFont typeface="+mj-lt"/>
              <a:buAutoNum type="arabicPeriod"/>
            </a:pPr>
            <a:r>
              <a:rPr lang="en-US" sz="1800" b="1" i="0" u="none" strike="noStrike" dirty="0">
                <a:solidFill>
                  <a:srgbClr val="000000"/>
                </a:solidFill>
                <a:effectLst/>
                <a:latin typeface="Times New Roman" panose="02020603050405020304" pitchFamily="18" charset="0"/>
              </a:rPr>
              <a:t>Image Upload: </a:t>
            </a:r>
            <a:r>
              <a:rPr lang="en-US" sz="1800" b="0" i="0" u="none" strike="noStrike" dirty="0">
                <a:solidFill>
                  <a:srgbClr val="000000"/>
                </a:solidFill>
                <a:effectLst/>
                <a:latin typeface="Times New Roman" panose="02020603050405020304" pitchFamily="18" charset="0"/>
              </a:rPr>
              <a:t>Users upload images of plant specimens through a mobile app.</a:t>
            </a:r>
          </a:p>
          <a:p>
            <a:pPr rtl="0" fontAlgn="base">
              <a:buFont typeface="+mj-lt"/>
              <a:buAutoNum type="arabicPeriod"/>
            </a:pPr>
            <a:r>
              <a:rPr lang="en-US" sz="1800" b="1" i="0" u="none" strike="noStrike" dirty="0">
                <a:solidFill>
                  <a:srgbClr val="000000"/>
                </a:solidFill>
                <a:effectLst/>
                <a:latin typeface="Times New Roman" panose="02020603050405020304" pitchFamily="18" charset="0"/>
              </a:rPr>
              <a:t>Image Processing: </a:t>
            </a:r>
            <a:r>
              <a:rPr lang="en-US" sz="1800" b="0" i="0" u="none" strike="noStrike" dirty="0">
                <a:solidFill>
                  <a:srgbClr val="000000"/>
                </a:solidFill>
                <a:effectLst/>
                <a:latin typeface="Times New Roman" panose="02020603050405020304" pitchFamily="18" charset="0"/>
              </a:rPr>
              <a:t>Advanced algorithms like MobileNetV2 a powerful algorithm used for image classification and object detection that analyze plant features such as shape, color, and texture to extract relevant morphological data.</a:t>
            </a:r>
          </a:p>
          <a:p>
            <a:pPr rtl="0" fontAlgn="base">
              <a:buFont typeface="+mj-lt"/>
              <a:buAutoNum type="arabicPeriod"/>
            </a:pPr>
            <a:r>
              <a:rPr lang="en-US" sz="1800" b="1" i="0" u="none" strike="noStrike" dirty="0">
                <a:solidFill>
                  <a:srgbClr val="000000"/>
                </a:solidFill>
                <a:effectLst/>
                <a:latin typeface="Times New Roman" panose="02020603050405020304" pitchFamily="18" charset="0"/>
              </a:rPr>
              <a:t>Machine Learning Classification: </a:t>
            </a:r>
            <a:r>
              <a:rPr lang="en-US" sz="1800" b="0" i="0" u="none" strike="noStrike" dirty="0">
                <a:solidFill>
                  <a:srgbClr val="000000"/>
                </a:solidFill>
                <a:effectLst/>
                <a:latin typeface="Times New Roman" panose="02020603050405020304" pitchFamily="18" charset="0"/>
              </a:rPr>
              <a:t>The system uses pre-trained machine learning models to accurately classify the plant species.</a:t>
            </a:r>
          </a:p>
          <a:p>
            <a:pPr rtl="0" fontAlgn="base">
              <a:buFont typeface="+mj-lt"/>
              <a:buAutoNum type="arabicPeriod"/>
            </a:pPr>
            <a:r>
              <a:rPr lang="en-US" sz="1800" b="1" i="0" u="none" strike="noStrike" dirty="0">
                <a:solidFill>
                  <a:srgbClr val="000000"/>
                </a:solidFill>
                <a:effectLst/>
                <a:latin typeface="Times New Roman" panose="02020603050405020304" pitchFamily="18" charset="0"/>
              </a:rPr>
              <a:t>Information Retrieval: </a:t>
            </a:r>
            <a:r>
              <a:rPr lang="en-US" sz="1800" b="0" i="0" u="none" strike="noStrike" dirty="0">
                <a:solidFill>
                  <a:srgbClr val="000000"/>
                </a:solidFill>
                <a:effectLst/>
                <a:latin typeface="Times New Roman" panose="02020603050405020304" pitchFamily="18" charset="0"/>
              </a:rPr>
              <a:t>Once identified, the system provides detailed medicinal information about the plant, useful for practitioners and researchers.</a:t>
            </a:r>
          </a:p>
        </p:txBody>
      </p:sp>
      <p:sp>
        <p:nvSpPr>
          <p:cNvPr id="4" name="Slide Number Placeholder 3">
            <a:extLst>
              <a:ext uri="{FF2B5EF4-FFF2-40B4-BE49-F238E27FC236}">
                <a16:creationId xmlns:a16="http://schemas.microsoft.com/office/drawing/2014/main" id="{311AC8F0-A8DA-E6C1-3CEF-785A78050BC1}"/>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2405413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B47D1-1979-95A4-7261-0A52B89456D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EFF15C-992D-8EFD-35D2-EE786614182B}"/>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6" name="Content Placeholder 5">
            <a:extLst>
              <a:ext uri="{FF2B5EF4-FFF2-40B4-BE49-F238E27FC236}">
                <a16:creationId xmlns:a16="http://schemas.microsoft.com/office/drawing/2014/main" id="{2DF75DB1-9456-A7D7-F936-E1080D1210EC}"/>
              </a:ext>
            </a:extLst>
          </p:cNvPr>
          <p:cNvSpPr>
            <a:spLocks noGrp="1"/>
          </p:cNvSpPr>
          <p:nvPr>
            <p:ph idx="1"/>
          </p:nvPr>
        </p:nvSpPr>
        <p:spPr>
          <a:xfrm>
            <a:off x="323528" y="874514"/>
            <a:ext cx="8229600" cy="3394472"/>
          </a:xfrm>
        </p:spPr>
        <p:txBody>
          <a:bodyPr>
            <a:normAutofit lnSpcReduction="10000"/>
          </a:bodyPr>
          <a:lstStyle/>
          <a:p>
            <a:pPr marL="0" indent="0">
              <a:buNone/>
            </a:pPr>
            <a:r>
              <a:rPr lang="en-IN" sz="2600" dirty="0">
                <a:latin typeface="Times New Roman" panose="02020603050405020304" pitchFamily="18" charset="0"/>
                <a:cs typeface="Times New Roman" panose="02020603050405020304" pitchFamily="18" charset="0"/>
              </a:rPr>
              <a:t>Testing Methodology</a:t>
            </a:r>
          </a:p>
          <a:p>
            <a:pPr>
              <a:buFont typeface="+mj-lt"/>
              <a:buAutoNum type="arabicPeriod"/>
            </a:pPr>
            <a:r>
              <a:rPr lang="en-US" sz="1700" b="1" dirty="0">
                <a:latin typeface="Times New Roman" panose="02020603050405020304" pitchFamily="18" charset="0"/>
                <a:cs typeface="Times New Roman" panose="02020603050405020304" pitchFamily="18" charset="0"/>
              </a:rPr>
              <a:t>Unit Testing: </a:t>
            </a:r>
            <a:r>
              <a:rPr lang="en-US" sz="1700" dirty="0">
                <a:latin typeface="Times New Roman" panose="02020603050405020304" pitchFamily="18" charset="0"/>
                <a:cs typeface="Times New Roman" panose="02020603050405020304" pitchFamily="18" charset="0"/>
              </a:rPr>
              <a:t>Verify individual components function correctly. Image Processing Module (OpenCV) , Machine Learning Model (MobileNetV2 - TensorFlow), Chatbot, System User Input Handling </a:t>
            </a:r>
          </a:p>
          <a:p>
            <a:pPr>
              <a:buFont typeface="+mj-lt"/>
              <a:buAutoNum type="arabicPeriod"/>
            </a:pPr>
            <a:r>
              <a:rPr lang="en-US" sz="1700" b="1" dirty="0">
                <a:latin typeface="Times New Roman" panose="02020603050405020304" pitchFamily="18" charset="0"/>
                <a:cs typeface="Times New Roman" panose="02020603050405020304" pitchFamily="18" charset="0"/>
              </a:rPr>
              <a:t>Integration Testing: </a:t>
            </a:r>
            <a:r>
              <a:rPr lang="en-US" sz="1700" dirty="0">
                <a:latin typeface="Times New Roman" panose="02020603050405020304" pitchFamily="18" charset="0"/>
                <a:cs typeface="Times New Roman" panose="02020603050405020304" pitchFamily="18" charset="0"/>
              </a:rPr>
              <a:t>Ensures seamless interaction between system modules (frontend, backend, database, ML model).</a:t>
            </a:r>
          </a:p>
          <a:p>
            <a:pPr>
              <a:buFont typeface="+mj-lt"/>
              <a:buAutoNum type="arabicPeriod"/>
            </a:pPr>
            <a:r>
              <a:rPr lang="en-US" sz="1700" b="1" dirty="0">
                <a:latin typeface="Times New Roman" panose="02020603050405020304" pitchFamily="18" charset="0"/>
                <a:cs typeface="Times New Roman" panose="02020603050405020304" pitchFamily="18" charset="0"/>
              </a:rPr>
              <a:t>Functional Testing: </a:t>
            </a:r>
            <a:r>
              <a:rPr lang="en-US" sz="1700" dirty="0">
                <a:latin typeface="Times New Roman" panose="02020603050405020304" pitchFamily="18" charset="0"/>
                <a:cs typeface="Times New Roman" panose="02020603050405020304" pitchFamily="18" charset="0"/>
              </a:rPr>
              <a:t>Validate system functionality based on requirements.(Users can upload an image and get an accurate plant classification, The chatbot provides relevant plant information based on queries)</a:t>
            </a:r>
          </a:p>
          <a:p>
            <a:pPr>
              <a:buFont typeface="+mj-lt"/>
              <a:buAutoNum type="arabicPeriod"/>
            </a:pPr>
            <a:r>
              <a:rPr lang="en-US" sz="1700" b="1" dirty="0">
                <a:latin typeface="Times New Roman" panose="02020603050405020304" pitchFamily="18" charset="0"/>
                <a:cs typeface="Times New Roman" panose="02020603050405020304" pitchFamily="18" charset="0"/>
              </a:rPr>
              <a:t>Performance Testing: </a:t>
            </a:r>
            <a:r>
              <a:rPr lang="en-US" sz="1700" dirty="0">
                <a:latin typeface="Times New Roman" panose="02020603050405020304" pitchFamily="18" charset="0"/>
                <a:cs typeface="Times New Roman" panose="02020603050405020304" pitchFamily="18" charset="0"/>
              </a:rPr>
              <a:t>Evaluates the system’s speed, responsiveness</a:t>
            </a:r>
            <a:r>
              <a:rPr lang="en-US" sz="1800" dirty="0">
                <a:latin typeface="Times New Roman" panose="02020603050405020304" pitchFamily="18" charset="0"/>
                <a:cs typeface="Times New Roman" panose="02020603050405020304" pitchFamily="18" charset="0"/>
              </a:rPr>
              <a:t>, and scalability.</a:t>
            </a:r>
          </a:p>
          <a:p>
            <a:pPr>
              <a:buFont typeface="+mj-lt"/>
              <a:buAutoNum type="arabicPeriod"/>
            </a:pPr>
            <a:r>
              <a:rPr lang="en-US" sz="1800" b="1" dirty="0">
                <a:latin typeface="Times New Roman" panose="02020603050405020304" pitchFamily="18" charset="0"/>
                <a:cs typeface="Times New Roman" panose="02020603050405020304" pitchFamily="18" charset="0"/>
              </a:rPr>
              <a:t>Usability Testing: </a:t>
            </a:r>
            <a:r>
              <a:rPr lang="en-US" sz="1800" dirty="0">
                <a:latin typeface="Times New Roman" panose="02020603050405020304" pitchFamily="18" charset="0"/>
                <a:cs typeface="Times New Roman" panose="02020603050405020304" pitchFamily="18" charset="0"/>
              </a:rPr>
              <a:t>Assesses user experience, accessibility, and ease of navigation.</a:t>
            </a:r>
          </a:p>
          <a:p>
            <a:pPr>
              <a:buFont typeface="+mj-lt"/>
              <a:buAutoNum type="arabicPeriod"/>
            </a:pPr>
            <a:r>
              <a:rPr lang="en-US" sz="1800" b="1" dirty="0">
                <a:latin typeface="Times New Roman" panose="02020603050405020304" pitchFamily="18" charset="0"/>
                <a:cs typeface="Times New Roman" panose="02020603050405020304" pitchFamily="18" charset="0"/>
              </a:rPr>
              <a:t>Security Testing: </a:t>
            </a:r>
            <a:r>
              <a:rPr lang="en-US" sz="1800" dirty="0">
                <a:latin typeface="Times New Roman" panose="02020603050405020304" pitchFamily="18" charset="0"/>
                <a:cs typeface="Times New Roman" panose="02020603050405020304" pitchFamily="18" charset="0"/>
              </a:rPr>
              <a:t>Ensures data privacy and security in the application.</a:t>
            </a:r>
          </a:p>
          <a:p>
            <a:pPr marL="0" indent="0">
              <a:buNone/>
            </a:pPr>
            <a:endParaRPr lang="en-IN" sz="2400" dirty="0"/>
          </a:p>
        </p:txBody>
      </p:sp>
      <p:sp>
        <p:nvSpPr>
          <p:cNvPr id="8" name="TextBox 7">
            <a:extLst>
              <a:ext uri="{FF2B5EF4-FFF2-40B4-BE49-F238E27FC236}">
                <a16:creationId xmlns:a16="http://schemas.microsoft.com/office/drawing/2014/main" id="{4F6C5F8B-8B25-E157-83A0-B1EFCAF90995}"/>
              </a:ext>
            </a:extLst>
          </p:cNvPr>
          <p:cNvSpPr txBox="1"/>
          <p:nvPr/>
        </p:nvSpPr>
        <p:spPr>
          <a:xfrm>
            <a:off x="4765873" y="114999"/>
            <a:ext cx="3888432" cy="523220"/>
          </a:xfrm>
          <a:prstGeom prst="rect">
            <a:avLst/>
          </a:prstGeom>
          <a:noFill/>
        </p:spPr>
        <p:txBody>
          <a:bodyPr wrap="square" rtlCol="0">
            <a:spAutoFit/>
          </a:bodyPr>
          <a:lstStyle/>
          <a:p>
            <a:r>
              <a:rPr lang="en-US" sz="2800" dirty="0"/>
              <a:t>System Testing</a:t>
            </a:r>
          </a:p>
        </p:txBody>
      </p:sp>
    </p:spTree>
    <p:extLst>
      <p:ext uri="{BB962C8B-B14F-4D97-AF65-F5344CB8AC3E}">
        <p14:creationId xmlns:p14="http://schemas.microsoft.com/office/powerpoint/2010/main" val="985547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A4C73-1961-B33F-BDF8-A3E78B870CB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AD2871-937A-1A30-4726-458F4C537ACB}"/>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8" name="TextBox 7">
            <a:extLst>
              <a:ext uri="{FF2B5EF4-FFF2-40B4-BE49-F238E27FC236}">
                <a16:creationId xmlns:a16="http://schemas.microsoft.com/office/drawing/2014/main" id="{B45E7DE6-1CB4-D8F9-329C-3C56B15FD954}"/>
              </a:ext>
            </a:extLst>
          </p:cNvPr>
          <p:cNvSpPr txBox="1"/>
          <p:nvPr/>
        </p:nvSpPr>
        <p:spPr>
          <a:xfrm>
            <a:off x="-180528" y="771550"/>
            <a:ext cx="2880320"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System Testing</a:t>
            </a:r>
          </a:p>
        </p:txBody>
      </p:sp>
      <p:graphicFrame>
        <p:nvGraphicFramePr>
          <p:cNvPr id="15" name="Table 14">
            <a:extLst>
              <a:ext uri="{FF2B5EF4-FFF2-40B4-BE49-F238E27FC236}">
                <a16:creationId xmlns:a16="http://schemas.microsoft.com/office/drawing/2014/main" id="{781C0A52-9A9F-78B2-60AD-1D03D2DD6BB6}"/>
              </a:ext>
            </a:extLst>
          </p:cNvPr>
          <p:cNvGraphicFramePr>
            <a:graphicFrameLocks noGrp="1"/>
          </p:cNvGraphicFramePr>
          <p:nvPr>
            <p:extLst>
              <p:ext uri="{D42A27DB-BD31-4B8C-83A1-F6EECF244321}">
                <p14:modId xmlns:p14="http://schemas.microsoft.com/office/powerpoint/2010/main" val="3981521700"/>
              </p:ext>
            </p:extLst>
          </p:nvPr>
        </p:nvGraphicFramePr>
        <p:xfrm>
          <a:off x="251520" y="1275606"/>
          <a:ext cx="8496944" cy="2808312"/>
        </p:xfrm>
        <a:graphic>
          <a:graphicData uri="http://schemas.openxmlformats.org/drawingml/2006/table">
            <a:tbl>
              <a:tblPr firstRow="1" bandRow="1">
                <a:tableStyleId>{5C22544A-7EE6-4342-B048-85BDC9FD1C3A}</a:tableStyleId>
              </a:tblPr>
              <a:tblGrid>
                <a:gridCol w="903319">
                  <a:extLst>
                    <a:ext uri="{9D8B030D-6E8A-4147-A177-3AD203B41FA5}">
                      <a16:colId xmlns:a16="http://schemas.microsoft.com/office/drawing/2014/main" val="1983281927"/>
                    </a:ext>
                  </a:extLst>
                </a:gridCol>
                <a:gridCol w="3345153">
                  <a:extLst>
                    <a:ext uri="{9D8B030D-6E8A-4147-A177-3AD203B41FA5}">
                      <a16:colId xmlns:a16="http://schemas.microsoft.com/office/drawing/2014/main" val="4158434303"/>
                    </a:ext>
                  </a:extLst>
                </a:gridCol>
                <a:gridCol w="2124236">
                  <a:extLst>
                    <a:ext uri="{9D8B030D-6E8A-4147-A177-3AD203B41FA5}">
                      <a16:colId xmlns:a16="http://schemas.microsoft.com/office/drawing/2014/main" val="2956676329"/>
                    </a:ext>
                  </a:extLst>
                </a:gridCol>
                <a:gridCol w="2124236">
                  <a:extLst>
                    <a:ext uri="{9D8B030D-6E8A-4147-A177-3AD203B41FA5}">
                      <a16:colId xmlns:a16="http://schemas.microsoft.com/office/drawing/2014/main" val="627719570"/>
                    </a:ext>
                  </a:extLst>
                </a:gridCol>
              </a:tblGrid>
              <a:tr h="540915">
                <a:tc>
                  <a:txBody>
                    <a:bodyPr/>
                    <a:lstStyle/>
                    <a:p>
                      <a:r>
                        <a:rPr lang="en-IN" dirty="0"/>
                        <a:t>TID</a:t>
                      </a:r>
                    </a:p>
                  </a:txBody>
                  <a:tcPr/>
                </a:tc>
                <a:tc>
                  <a:txBody>
                    <a:bodyPr/>
                    <a:lstStyle/>
                    <a:p>
                      <a:r>
                        <a:rPr lang="en-IN" dirty="0"/>
                        <a:t>Test Case Description</a:t>
                      </a:r>
                    </a:p>
                  </a:txBody>
                  <a:tcPr/>
                </a:tc>
                <a:tc>
                  <a:txBody>
                    <a:bodyPr/>
                    <a:lstStyle/>
                    <a:p>
                      <a:r>
                        <a:rPr lang="en-IN" dirty="0"/>
                        <a:t>Test Result</a:t>
                      </a:r>
                    </a:p>
                  </a:txBody>
                  <a:tcPr/>
                </a:tc>
                <a:tc>
                  <a:txBody>
                    <a:bodyPr/>
                    <a:lstStyle/>
                    <a:p>
                      <a:r>
                        <a:rPr lang="en-IN" dirty="0"/>
                        <a:t>Output</a:t>
                      </a:r>
                    </a:p>
                  </a:txBody>
                  <a:tcPr/>
                </a:tc>
                <a:extLst>
                  <a:ext uri="{0D108BD9-81ED-4DB2-BD59-A6C34878D82A}">
                    <a16:rowId xmlns:a16="http://schemas.microsoft.com/office/drawing/2014/main" val="3612583394"/>
                  </a:ext>
                </a:extLst>
              </a:tr>
              <a:tr h="933634">
                <a:tc>
                  <a:txBody>
                    <a:bodyPr/>
                    <a:lstStyle/>
                    <a:p>
                      <a:r>
                        <a:rPr lang="en-IN" dirty="0"/>
                        <a:t>1</a:t>
                      </a:r>
                    </a:p>
                  </a:txBody>
                  <a:tcPr/>
                </a:tc>
                <a:tc>
                  <a:txBody>
                    <a:bodyPr/>
                    <a:lstStyle/>
                    <a:p>
                      <a:r>
                        <a:rPr lang="en-US" dirty="0"/>
                        <a:t>Verify if the dataset of medicinal plants is loaded correctly</a:t>
                      </a:r>
                      <a:endParaRPr lang="en-IN" dirty="0"/>
                    </a:p>
                  </a:txBody>
                  <a:tcPr/>
                </a:tc>
                <a:tc>
                  <a:txBody>
                    <a:bodyPr/>
                    <a:lstStyle/>
                    <a:p>
                      <a:r>
                        <a:rPr lang="en-US" dirty="0"/>
                        <a:t>Pass</a:t>
                      </a:r>
                      <a:endParaRPr lang="en-IN" dirty="0"/>
                    </a:p>
                  </a:txBody>
                  <a:tcPr/>
                </a:tc>
                <a:tc>
                  <a:txBody>
                    <a:bodyPr/>
                    <a:lstStyle/>
                    <a:p>
                      <a:r>
                        <a:rPr lang="en-US" dirty="0"/>
                        <a:t>Dataset successfully loaded into Pandas</a:t>
                      </a:r>
                    </a:p>
                  </a:txBody>
                  <a:tcPr anchor="ctr"/>
                </a:tc>
                <a:extLst>
                  <a:ext uri="{0D108BD9-81ED-4DB2-BD59-A6C34878D82A}">
                    <a16:rowId xmlns:a16="http://schemas.microsoft.com/office/drawing/2014/main" val="3654623928"/>
                  </a:ext>
                </a:extLst>
              </a:tr>
              <a:tr h="1333763">
                <a:tc>
                  <a:txBody>
                    <a:bodyPr/>
                    <a:lstStyle/>
                    <a:p>
                      <a:r>
                        <a:rPr lang="en-IN" dirty="0"/>
                        <a:t>2</a:t>
                      </a:r>
                    </a:p>
                  </a:txBody>
                  <a:tcPr/>
                </a:tc>
                <a:tc>
                  <a:txBody>
                    <a:bodyPr/>
                    <a:lstStyle/>
                    <a:p>
                      <a:r>
                        <a:rPr lang="en-US" dirty="0"/>
                        <a:t>Test image preprocessing (resizing, normalization)</a:t>
                      </a:r>
                      <a:endParaRPr lang="en-IN" dirty="0"/>
                    </a:p>
                  </a:txBody>
                  <a:tcPr/>
                </a:tc>
                <a:tc>
                  <a:txBody>
                    <a:bodyPr/>
                    <a:lstStyle/>
                    <a:p>
                      <a:r>
                        <a:rPr lang="en-US" dirty="0"/>
                        <a:t>Pass</a:t>
                      </a:r>
                      <a:endParaRPr lang="en-IN" dirty="0"/>
                    </a:p>
                  </a:txBody>
                  <a:tcPr/>
                </a:tc>
                <a:tc>
                  <a:txBody>
                    <a:bodyPr/>
                    <a:lstStyle/>
                    <a:p>
                      <a:r>
                        <a:rPr lang="en-US" dirty="0"/>
                        <a:t>Images processed and saved without loss </a:t>
                      </a:r>
                    </a:p>
                  </a:txBody>
                  <a:tcPr/>
                </a:tc>
                <a:extLst>
                  <a:ext uri="{0D108BD9-81ED-4DB2-BD59-A6C34878D82A}">
                    <a16:rowId xmlns:a16="http://schemas.microsoft.com/office/drawing/2014/main" val="2957028216"/>
                  </a:ext>
                </a:extLst>
              </a:tr>
            </a:tbl>
          </a:graphicData>
        </a:graphic>
      </p:graphicFrame>
    </p:spTree>
    <p:extLst>
      <p:ext uri="{BB962C8B-B14F-4D97-AF65-F5344CB8AC3E}">
        <p14:creationId xmlns:p14="http://schemas.microsoft.com/office/powerpoint/2010/main" val="1905061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0E7B4-5E57-52C6-CC72-86B67C04ED4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0A23E9-0015-810B-A942-80E3631546F9}"/>
              </a:ext>
            </a:extLst>
          </p:cNvPr>
          <p:cNvSpPr>
            <a:spLocks noGrp="1"/>
          </p:cNvSpPr>
          <p:nvPr>
            <p:ph type="sldNum" sz="quarter" idx="12"/>
          </p:nvPr>
        </p:nvSpPr>
        <p:spPr/>
        <p:txBody>
          <a:bodyPr/>
          <a:lstStyle/>
          <a:p>
            <a:fld id="{B6F15528-21DE-4FAA-801E-634DDDAF4B2B}" type="slidenum">
              <a:rPr lang="en-US" smtClean="0"/>
              <a:pPr/>
              <a:t>18</a:t>
            </a:fld>
            <a:endParaRPr lang="en-US"/>
          </a:p>
        </p:txBody>
      </p:sp>
      <p:graphicFrame>
        <p:nvGraphicFramePr>
          <p:cNvPr id="15" name="Table 14">
            <a:extLst>
              <a:ext uri="{FF2B5EF4-FFF2-40B4-BE49-F238E27FC236}">
                <a16:creationId xmlns:a16="http://schemas.microsoft.com/office/drawing/2014/main" id="{AE75192B-DCE6-A1C6-DB97-38406F5E1424}"/>
              </a:ext>
            </a:extLst>
          </p:cNvPr>
          <p:cNvGraphicFramePr>
            <a:graphicFrameLocks noGrp="1"/>
          </p:cNvGraphicFramePr>
          <p:nvPr>
            <p:extLst>
              <p:ext uri="{D42A27DB-BD31-4B8C-83A1-F6EECF244321}">
                <p14:modId xmlns:p14="http://schemas.microsoft.com/office/powerpoint/2010/main" val="1174828463"/>
              </p:ext>
            </p:extLst>
          </p:nvPr>
        </p:nvGraphicFramePr>
        <p:xfrm>
          <a:off x="323528" y="987574"/>
          <a:ext cx="8496944" cy="3548310"/>
        </p:xfrm>
        <a:graphic>
          <a:graphicData uri="http://schemas.openxmlformats.org/drawingml/2006/table">
            <a:tbl>
              <a:tblPr firstRow="1" bandRow="1">
                <a:tableStyleId>{5C22544A-7EE6-4342-B048-85BDC9FD1C3A}</a:tableStyleId>
              </a:tblPr>
              <a:tblGrid>
                <a:gridCol w="903319">
                  <a:extLst>
                    <a:ext uri="{9D8B030D-6E8A-4147-A177-3AD203B41FA5}">
                      <a16:colId xmlns:a16="http://schemas.microsoft.com/office/drawing/2014/main" val="1983281927"/>
                    </a:ext>
                  </a:extLst>
                </a:gridCol>
                <a:gridCol w="3345153">
                  <a:extLst>
                    <a:ext uri="{9D8B030D-6E8A-4147-A177-3AD203B41FA5}">
                      <a16:colId xmlns:a16="http://schemas.microsoft.com/office/drawing/2014/main" val="4158434303"/>
                    </a:ext>
                  </a:extLst>
                </a:gridCol>
                <a:gridCol w="2124236">
                  <a:extLst>
                    <a:ext uri="{9D8B030D-6E8A-4147-A177-3AD203B41FA5}">
                      <a16:colId xmlns:a16="http://schemas.microsoft.com/office/drawing/2014/main" val="2956676329"/>
                    </a:ext>
                  </a:extLst>
                </a:gridCol>
                <a:gridCol w="2124236">
                  <a:extLst>
                    <a:ext uri="{9D8B030D-6E8A-4147-A177-3AD203B41FA5}">
                      <a16:colId xmlns:a16="http://schemas.microsoft.com/office/drawing/2014/main" val="627719570"/>
                    </a:ext>
                  </a:extLst>
                </a:gridCol>
              </a:tblGrid>
              <a:tr h="338438">
                <a:tc>
                  <a:txBody>
                    <a:bodyPr/>
                    <a:lstStyle/>
                    <a:p>
                      <a:r>
                        <a:rPr lang="en-IN" dirty="0"/>
                        <a:t>TID</a:t>
                      </a:r>
                    </a:p>
                  </a:txBody>
                  <a:tcPr/>
                </a:tc>
                <a:tc>
                  <a:txBody>
                    <a:bodyPr/>
                    <a:lstStyle/>
                    <a:p>
                      <a:r>
                        <a:rPr lang="en-IN" dirty="0"/>
                        <a:t>Test Case Description</a:t>
                      </a:r>
                    </a:p>
                  </a:txBody>
                  <a:tcPr/>
                </a:tc>
                <a:tc>
                  <a:txBody>
                    <a:bodyPr/>
                    <a:lstStyle/>
                    <a:p>
                      <a:r>
                        <a:rPr lang="en-IN" dirty="0"/>
                        <a:t>Test Result</a:t>
                      </a:r>
                    </a:p>
                  </a:txBody>
                  <a:tcPr/>
                </a:tc>
                <a:tc>
                  <a:txBody>
                    <a:bodyPr/>
                    <a:lstStyle/>
                    <a:p>
                      <a:r>
                        <a:rPr lang="en-IN" dirty="0"/>
                        <a:t>Output</a:t>
                      </a:r>
                    </a:p>
                  </a:txBody>
                  <a:tcPr/>
                </a:tc>
                <a:extLst>
                  <a:ext uri="{0D108BD9-81ED-4DB2-BD59-A6C34878D82A}">
                    <a16:rowId xmlns:a16="http://schemas.microsoft.com/office/drawing/2014/main" val="3612583394"/>
                  </a:ext>
                </a:extLst>
              </a:tr>
              <a:tr h="846094">
                <a:tc>
                  <a:txBody>
                    <a:bodyPr/>
                    <a:lstStyle/>
                    <a:p>
                      <a:r>
                        <a:rPr lang="en-IN" dirty="0"/>
                        <a:t>3</a:t>
                      </a:r>
                    </a:p>
                  </a:txBody>
                  <a:tcPr/>
                </a:tc>
                <a:tc>
                  <a:txBody>
                    <a:bodyPr/>
                    <a:lstStyle/>
                    <a:p>
                      <a:pPr>
                        <a:lnSpc>
                          <a:spcPct val="100000"/>
                        </a:lnSpc>
                      </a:pPr>
                      <a:r>
                        <a:rPr lang="en-US" sz="1800" b="0" strike="noStrike" spc="-1" dirty="0">
                          <a:solidFill>
                            <a:schemeClr val="dk1"/>
                          </a:solidFill>
                          <a:latin typeface="+mn-lt"/>
                        </a:rPr>
                        <a:t>Check if categorical variables (plant names, medicinal properties) are properly encoded</a:t>
                      </a:r>
                      <a:endParaRPr lang="en-IN" sz="1800" b="0" strike="noStrike" spc="-1" dirty="0">
                        <a:latin typeface="Arial"/>
                      </a:endParaRPr>
                    </a:p>
                  </a:txBody>
                  <a:tcPr/>
                </a:tc>
                <a:tc>
                  <a:txBody>
                    <a:bodyPr/>
                    <a:lstStyle/>
                    <a:p>
                      <a:r>
                        <a:rPr lang="en-US" dirty="0"/>
                        <a:t>Pass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strike="noStrike" spc="-1" dirty="0">
                          <a:solidFill>
                            <a:schemeClr val="dk1"/>
                          </a:solidFill>
                          <a:latin typeface="+mn-lt"/>
                        </a:rPr>
                        <a:t>Label encoding applied successfully</a:t>
                      </a:r>
                      <a:endParaRPr lang="en-IN" sz="1800" b="0" strike="noStrike" spc="-1" dirty="0">
                        <a:latin typeface="Arial"/>
                      </a:endParaRPr>
                    </a:p>
                  </a:txBody>
                  <a:tcPr/>
                </a:tc>
                <a:extLst>
                  <a:ext uri="{0D108BD9-81ED-4DB2-BD59-A6C34878D82A}">
                    <a16:rowId xmlns:a16="http://schemas.microsoft.com/office/drawing/2014/main" val="3654623928"/>
                  </a:ext>
                </a:extLst>
              </a:tr>
              <a:tr h="846094">
                <a:tc>
                  <a:txBody>
                    <a:bodyPr/>
                    <a:lstStyle/>
                    <a:p>
                      <a:r>
                        <a:rPr lang="en-IN" dirty="0"/>
                        <a:t>4</a:t>
                      </a:r>
                    </a:p>
                  </a:txBody>
                  <a:tcPr/>
                </a:tc>
                <a:tc>
                  <a:txBody>
                    <a:bodyPr/>
                    <a:lstStyle/>
                    <a:p>
                      <a:r>
                        <a:rPr lang="en-US" dirty="0"/>
                        <a:t>Validate dataset splitting for training and testing</a:t>
                      </a:r>
                      <a:endParaRPr lang="en-IN" dirty="0"/>
                    </a:p>
                  </a:txBody>
                  <a:tcPr/>
                </a:tc>
                <a:tc>
                  <a:txBody>
                    <a:bodyPr/>
                    <a:lstStyle/>
                    <a:p>
                      <a:r>
                        <a:rPr lang="en-US" dirty="0"/>
                        <a:t>Pass</a:t>
                      </a:r>
                      <a:endParaRPr lang="en-IN" dirty="0"/>
                    </a:p>
                  </a:txBody>
                  <a:tcPr/>
                </a:tc>
                <a:tc>
                  <a:txBody>
                    <a:bodyPr/>
                    <a:lstStyle/>
                    <a:p>
                      <a:r>
                        <a:rPr lang="en-US" dirty="0"/>
                        <a:t>Data split successfully without data loss</a:t>
                      </a:r>
                      <a:endParaRPr lang="en-IN" dirty="0"/>
                    </a:p>
                  </a:txBody>
                  <a:tcPr/>
                </a:tc>
                <a:extLst>
                  <a:ext uri="{0D108BD9-81ED-4DB2-BD59-A6C34878D82A}">
                    <a16:rowId xmlns:a16="http://schemas.microsoft.com/office/drawing/2014/main" val="2957028216"/>
                  </a:ext>
                </a:extLst>
              </a:tr>
              <a:tr h="1353750">
                <a:tc>
                  <a:txBody>
                    <a:bodyPr/>
                    <a:lstStyle/>
                    <a:p>
                      <a:r>
                        <a:rPr lang="en-IN"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 CNN model for plant species classification</a:t>
                      </a:r>
                      <a:endParaRPr lang="en-IN" dirty="0"/>
                    </a:p>
                    <a:p>
                      <a:endParaRPr lang="en-IN" dirty="0"/>
                    </a:p>
                  </a:txBody>
                  <a:tcPr/>
                </a:tc>
                <a:tc>
                  <a:txBody>
                    <a:bodyPr/>
                    <a:lstStyle/>
                    <a:p>
                      <a:r>
                        <a:rPr lang="en-IN" dirty="0"/>
                        <a:t>Pass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 trains successfully with optimized parameters</a:t>
                      </a:r>
                    </a:p>
                  </a:txBody>
                  <a:tcPr/>
                </a:tc>
                <a:extLst>
                  <a:ext uri="{0D108BD9-81ED-4DB2-BD59-A6C34878D82A}">
                    <a16:rowId xmlns:a16="http://schemas.microsoft.com/office/drawing/2014/main" val="2939191379"/>
                  </a:ext>
                </a:extLst>
              </a:tr>
            </a:tbl>
          </a:graphicData>
        </a:graphic>
      </p:graphicFrame>
    </p:spTree>
    <p:extLst>
      <p:ext uri="{BB962C8B-B14F-4D97-AF65-F5344CB8AC3E}">
        <p14:creationId xmlns:p14="http://schemas.microsoft.com/office/powerpoint/2010/main" val="1018990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95509-1C85-53AF-4FBB-D9766C3A115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6637D-75BC-5929-9111-FB341D014DD4}"/>
              </a:ext>
            </a:extLst>
          </p:cNvPr>
          <p:cNvSpPr>
            <a:spLocks noGrp="1"/>
          </p:cNvSpPr>
          <p:nvPr>
            <p:ph type="sldNum" sz="quarter" idx="12"/>
          </p:nvPr>
        </p:nvSpPr>
        <p:spPr/>
        <p:txBody>
          <a:bodyPr/>
          <a:lstStyle/>
          <a:p>
            <a:fld id="{B6F15528-21DE-4FAA-801E-634DDDAF4B2B}" type="slidenum">
              <a:rPr lang="en-US" smtClean="0"/>
              <a:pPr/>
              <a:t>19</a:t>
            </a:fld>
            <a:endParaRPr lang="en-US"/>
          </a:p>
        </p:txBody>
      </p:sp>
      <p:graphicFrame>
        <p:nvGraphicFramePr>
          <p:cNvPr id="15" name="Table 14">
            <a:extLst>
              <a:ext uri="{FF2B5EF4-FFF2-40B4-BE49-F238E27FC236}">
                <a16:creationId xmlns:a16="http://schemas.microsoft.com/office/drawing/2014/main" id="{7D592D62-39BD-950A-D698-347A17D7B50B}"/>
              </a:ext>
            </a:extLst>
          </p:cNvPr>
          <p:cNvGraphicFramePr>
            <a:graphicFrameLocks noGrp="1"/>
          </p:cNvGraphicFramePr>
          <p:nvPr>
            <p:extLst>
              <p:ext uri="{D42A27DB-BD31-4B8C-83A1-F6EECF244321}">
                <p14:modId xmlns:p14="http://schemas.microsoft.com/office/powerpoint/2010/main" val="906986736"/>
              </p:ext>
            </p:extLst>
          </p:nvPr>
        </p:nvGraphicFramePr>
        <p:xfrm>
          <a:off x="179512" y="987574"/>
          <a:ext cx="8640960" cy="3310328"/>
        </p:xfrm>
        <a:graphic>
          <a:graphicData uri="http://schemas.openxmlformats.org/drawingml/2006/table">
            <a:tbl>
              <a:tblPr firstRow="1" bandRow="1">
                <a:tableStyleId>{5C22544A-7EE6-4342-B048-85BDC9FD1C3A}</a:tableStyleId>
              </a:tblPr>
              <a:tblGrid>
                <a:gridCol w="717177">
                  <a:extLst>
                    <a:ext uri="{9D8B030D-6E8A-4147-A177-3AD203B41FA5}">
                      <a16:colId xmlns:a16="http://schemas.microsoft.com/office/drawing/2014/main" val="1983281927"/>
                    </a:ext>
                  </a:extLst>
                </a:gridCol>
                <a:gridCol w="3490595">
                  <a:extLst>
                    <a:ext uri="{9D8B030D-6E8A-4147-A177-3AD203B41FA5}">
                      <a16:colId xmlns:a16="http://schemas.microsoft.com/office/drawing/2014/main" val="4158434303"/>
                    </a:ext>
                  </a:extLst>
                </a:gridCol>
                <a:gridCol w="1408852">
                  <a:extLst>
                    <a:ext uri="{9D8B030D-6E8A-4147-A177-3AD203B41FA5}">
                      <a16:colId xmlns:a16="http://schemas.microsoft.com/office/drawing/2014/main" val="2956676329"/>
                    </a:ext>
                  </a:extLst>
                </a:gridCol>
                <a:gridCol w="3024336">
                  <a:extLst>
                    <a:ext uri="{9D8B030D-6E8A-4147-A177-3AD203B41FA5}">
                      <a16:colId xmlns:a16="http://schemas.microsoft.com/office/drawing/2014/main" val="627719570"/>
                    </a:ext>
                  </a:extLst>
                </a:gridCol>
              </a:tblGrid>
              <a:tr h="348635">
                <a:tc>
                  <a:txBody>
                    <a:bodyPr/>
                    <a:lstStyle/>
                    <a:p>
                      <a:r>
                        <a:rPr lang="en-IN" dirty="0"/>
                        <a:t>TID</a:t>
                      </a:r>
                    </a:p>
                  </a:txBody>
                  <a:tcPr/>
                </a:tc>
                <a:tc>
                  <a:txBody>
                    <a:bodyPr/>
                    <a:lstStyle/>
                    <a:p>
                      <a:r>
                        <a:rPr lang="en-IN" dirty="0"/>
                        <a:t>Test Case Description</a:t>
                      </a:r>
                    </a:p>
                  </a:txBody>
                  <a:tcPr/>
                </a:tc>
                <a:tc>
                  <a:txBody>
                    <a:bodyPr/>
                    <a:lstStyle/>
                    <a:p>
                      <a:r>
                        <a:rPr lang="en-IN" dirty="0"/>
                        <a:t>Test Result</a:t>
                      </a:r>
                    </a:p>
                  </a:txBody>
                  <a:tcPr/>
                </a:tc>
                <a:tc>
                  <a:txBody>
                    <a:bodyPr/>
                    <a:lstStyle/>
                    <a:p>
                      <a:r>
                        <a:rPr lang="en-IN" dirty="0"/>
                        <a:t>Output</a:t>
                      </a:r>
                    </a:p>
                  </a:txBody>
                  <a:tcPr/>
                </a:tc>
                <a:extLst>
                  <a:ext uri="{0D108BD9-81ED-4DB2-BD59-A6C34878D82A}">
                    <a16:rowId xmlns:a16="http://schemas.microsoft.com/office/drawing/2014/main" val="3612583394"/>
                  </a:ext>
                </a:extLst>
              </a:tr>
              <a:tr h="817936">
                <a:tc>
                  <a:txBody>
                    <a:bodyPr/>
                    <a:lstStyle/>
                    <a:p>
                      <a:r>
                        <a:rPr lang="en-IN" dirty="0"/>
                        <a:t>6</a:t>
                      </a:r>
                    </a:p>
                  </a:txBody>
                  <a:tcPr/>
                </a:tc>
                <a:tc>
                  <a:txBody>
                    <a:bodyPr/>
                    <a:lstStyle/>
                    <a:p>
                      <a:r>
                        <a:rPr lang="en-US" dirty="0"/>
                        <a:t>Validate Flask API integration with machine learning model</a:t>
                      </a:r>
                      <a:endParaRPr lang="en-IN" dirty="0"/>
                    </a:p>
                  </a:txBody>
                  <a:tcPr/>
                </a:tc>
                <a:tc>
                  <a:txBody>
                    <a:bodyPr/>
                    <a:lstStyle/>
                    <a:p>
                      <a:r>
                        <a:rPr lang="en-US" dirty="0"/>
                        <a:t>Pass</a:t>
                      </a:r>
                      <a:endParaRPr lang="en-IN" dirty="0"/>
                    </a:p>
                  </a:txBody>
                  <a:tcPr/>
                </a:tc>
                <a:tc>
                  <a:txBody>
                    <a:bodyPr/>
                    <a:lstStyle/>
                    <a:p>
                      <a:r>
                        <a:rPr lang="en-US" dirty="0"/>
                        <a:t>API returns accurate predictions for input images</a:t>
                      </a:r>
                      <a:endParaRPr lang="en-IN" dirty="0"/>
                    </a:p>
                  </a:txBody>
                  <a:tcPr/>
                </a:tc>
                <a:extLst>
                  <a:ext uri="{0D108BD9-81ED-4DB2-BD59-A6C34878D82A}">
                    <a16:rowId xmlns:a16="http://schemas.microsoft.com/office/drawing/2014/main" val="3654623928"/>
                  </a:ext>
                </a:extLst>
              </a:tr>
              <a:tr h="1063316">
                <a:tc>
                  <a:txBody>
                    <a:bodyPr/>
                    <a:lstStyle/>
                    <a:p>
                      <a:r>
                        <a:rPr lang="en-US" dirty="0"/>
                        <a:t>7</a:t>
                      </a:r>
                    </a:p>
                  </a:txBody>
                  <a:tcPr anchor="ctr"/>
                </a:tc>
                <a:tc>
                  <a:txBody>
                    <a:bodyPr/>
                    <a:lstStyle/>
                    <a:p>
                      <a:r>
                        <a:rPr lang="en-US" dirty="0"/>
                        <a:t>Test chatbot functionality for user interaction</a:t>
                      </a:r>
                    </a:p>
                  </a:txBody>
                  <a:tcPr anchor="ctr"/>
                </a:tc>
                <a:tc>
                  <a:txBody>
                    <a:bodyPr/>
                    <a:lstStyle/>
                    <a:p>
                      <a:r>
                        <a:rPr lang="en-US" dirty="0"/>
                        <a:t>Pass</a:t>
                      </a:r>
                    </a:p>
                  </a:txBody>
                  <a:tcPr anchor="ctr"/>
                </a:tc>
                <a:tc>
                  <a:txBody>
                    <a:bodyPr/>
                    <a:lstStyle/>
                    <a:p>
                      <a:r>
                        <a:rPr lang="en-US" dirty="0"/>
                        <a:t>Chatbot responds with correct medicinal plant information</a:t>
                      </a:r>
                    </a:p>
                  </a:txBody>
                  <a:tcPr anchor="ctr"/>
                </a:tc>
                <a:extLst>
                  <a:ext uri="{0D108BD9-81ED-4DB2-BD59-A6C34878D82A}">
                    <a16:rowId xmlns:a16="http://schemas.microsoft.com/office/drawing/2014/main" val="2957028216"/>
                  </a:ext>
                </a:extLst>
              </a:tr>
              <a:tr h="1063316">
                <a:tc>
                  <a:txBody>
                    <a:bodyPr/>
                    <a:lstStyle/>
                    <a:p>
                      <a:r>
                        <a:rPr lang="en-US" dirty="0"/>
                        <a:t>8</a:t>
                      </a:r>
                    </a:p>
                  </a:txBody>
                  <a:tcPr anchor="ctr"/>
                </a:tc>
                <a:tc>
                  <a:txBody>
                    <a:bodyPr/>
                    <a:lstStyle/>
                    <a:p>
                      <a:r>
                        <a:rPr lang="en-US" dirty="0"/>
                        <a:t>Evaluate system accuracy and classification performance</a:t>
                      </a:r>
                    </a:p>
                  </a:txBody>
                  <a:tcPr anchor="ctr"/>
                </a:tc>
                <a:tc>
                  <a:txBody>
                    <a:bodyPr/>
                    <a:lstStyle/>
                    <a:p>
                      <a:r>
                        <a:rPr lang="en-US" dirty="0"/>
                        <a:t>Pass</a:t>
                      </a:r>
                    </a:p>
                  </a:txBody>
                  <a:tcPr anchor="ctr"/>
                </a:tc>
                <a:tc>
                  <a:txBody>
                    <a:bodyPr/>
                    <a:lstStyle/>
                    <a:p>
                      <a:r>
                        <a:rPr lang="en-US" dirty="0"/>
                        <a:t>Model achieves expected accuracy levels</a:t>
                      </a:r>
                    </a:p>
                  </a:txBody>
                  <a:tcPr anchor="ctr"/>
                </a:tc>
                <a:extLst>
                  <a:ext uri="{0D108BD9-81ED-4DB2-BD59-A6C34878D82A}">
                    <a16:rowId xmlns:a16="http://schemas.microsoft.com/office/drawing/2014/main" val="3498415185"/>
                  </a:ext>
                </a:extLst>
              </a:tr>
            </a:tbl>
          </a:graphicData>
        </a:graphic>
      </p:graphicFrame>
    </p:spTree>
    <p:extLst>
      <p:ext uri="{BB962C8B-B14F-4D97-AF65-F5344CB8AC3E}">
        <p14:creationId xmlns:p14="http://schemas.microsoft.com/office/powerpoint/2010/main" val="2161688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008270-14CA-21CC-D6FD-DA93569AB16D}"/>
              </a:ext>
            </a:extLst>
          </p:cNvPr>
          <p:cNvSpPr>
            <a:spLocks noGrp="1"/>
          </p:cNvSpPr>
          <p:nvPr>
            <p:ph idx="1"/>
          </p:nvPr>
        </p:nvSpPr>
        <p:spPr>
          <a:xfrm>
            <a:off x="323528" y="987574"/>
            <a:ext cx="8640960" cy="3394472"/>
          </a:xfrm>
        </p:spPr>
        <p:txBody>
          <a:bodyPr/>
          <a:lstStyle/>
          <a:p>
            <a:pPr marL="0" indent="0">
              <a:buNone/>
            </a:pPr>
            <a:r>
              <a:rPr lang="en-IN" sz="2400" dirty="0">
                <a:latin typeface="Times New Roman" panose="02020603050405020304" pitchFamily="18" charset="0"/>
                <a:cs typeface="Times New Roman" panose="02020603050405020304" pitchFamily="18" charset="0"/>
              </a:rPr>
              <a:t>ABSTRACT</a:t>
            </a:r>
          </a:p>
          <a:p>
            <a:pPr marL="0" indent="0">
              <a:buNone/>
            </a:pPr>
            <a:r>
              <a:rPr lang="en-US" sz="1800" b="0" strike="noStrike" spc="-1" dirty="0">
                <a:solidFill>
                  <a:srgbClr val="000000"/>
                </a:solidFill>
                <a:latin typeface="Times New Roman"/>
              </a:rPr>
              <a:t>This project uses image processing and MobileNetV2 to identify medicinal plants. Users can upload or take pictures of plant leaves, and the application will provide accurate identification and helpful information. Built with Python and Flask, the application has a simple interface and chat bot. It is useful for Ayurvedic practitioners, scientists, students, and anyone interested in plants. The application analyzes the image’s features and uses MobileNetV2 to classify the plant leaves. Future updates will add more plant images and improve the system’s accuracy. This project is a helpful tool for research and learning in the fields of medicine and biotechnology.</a:t>
            </a:r>
            <a:endParaRPr lang="en-US" sz="1800" b="0" strike="noStrike" spc="-1" dirty="0">
              <a:solidFill>
                <a:srgbClr val="000000"/>
              </a:solidFill>
              <a:latin typeface="Calibri"/>
            </a:endParaRPr>
          </a:p>
        </p:txBody>
      </p:sp>
      <p:sp>
        <p:nvSpPr>
          <p:cNvPr id="4" name="Slide Number Placeholder 3">
            <a:extLst>
              <a:ext uri="{FF2B5EF4-FFF2-40B4-BE49-F238E27FC236}">
                <a16:creationId xmlns:a16="http://schemas.microsoft.com/office/drawing/2014/main" id="{F4C8C2B5-C125-585B-8473-71D46B1047A3}"/>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1505056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3131840" y="494346"/>
            <a:ext cx="2112951" cy="538560"/>
          </a:xfrm>
          <a:prstGeom prst="rect">
            <a:avLst/>
          </a:prstGeom>
          <a:noFill/>
          <a:ln w="0">
            <a:noFill/>
          </a:ln>
        </p:spPr>
        <p:txBody>
          <a:bodyPr anchor="ctr">
            <a:normAutofit/>
          </a:bodyPr>
          <a:lstStyle/>
          <a:p>
            <a:pPr indent="0" algn="ctr">
              <a:lnSpc>
                <a:spcPct val="100000"/>
              </a:lnSpc>
              <a:buNone/>
            </a:pPr>
            <a:r>
              <a:rPr lang="en-IN" sz="2400" strike="noStrike" spc="-1" dirty="0">
                <a:solidFill>
                  <a:srgbClr val="000000"/>
                </a:solidFill>
                <a:uFillTx/>
                <a:latin typeface="Times New Roman" panose="02020603050405020304" pitchFamily="18" charset="0"/>
                <a:cs typeface="Times New Roman" panose="02020603050405020304" pitchFamily="18" charset="0"/>
              </a:rPr>
              <a:t>Results</a:t>
            </a:r>
            <a:endParaRPr lang="en-US" sz="2400" strike="noStrike" spc="-1" dirty="0">
              <a:solidFill>
                <a:srgbClr val="000000"/>
              </a:solidFill>
              <a:latin typeface="Times New Roman" panose="02020603050405020304" pitchFamily="18" charset="0"/>
              <a:cs typeface="Times New Roman" panose="02020603050405020304" pitchFamily="18" charset="0"/>
            </a:endParaRPr>
          </a:p>
        </p:txBody>
      </p:sp>
      <p:sp>
        <p:nvSpPr>
          <p:cNvPr id="81" name="Rectangle 1"/>
          <p:cNvSpPr/>
          <p:nvPr/>
        </p:nvSpPr>
        <p:spPr>
          <a:xfrm>
            <a:off x="323640" y="910440"/>
            <a:ext cx="8640720" cy="3763440"/>
          </a:xfrm>
          <a:prstGeom prst="rect">
            <a:avLst/>
          </a:prstGeom>
          <a:noFill/>
          <a:ln w="0">
            <a:noFill/>
          </a:ln>
        </p:spPr>
        <p:style>
          <a:lnRef idx="0">
            <a:scrgbClr r="0" g="0" b="0"/>
          </a:lnRef>
          <a:fillRef idx="0">
            <a:scrgbClr r="0" g="0" b="0"/>
          </a:fillRef>
          <a:effectRef idx="0">
            <a:scrgbClr r="0" g="0" b="0"/>
          </a:effectRef>
          <a:fontRef idx="minor"/>
        </p:style>
      </p:sp>
      <p:pic>
        <p:nvPicPr>
          <p:cNvPr id="82" name="Picture 81"/>
          <p:cNvPicPr/>
          <p:nvPr/>
        </p:nvPicPr>
        <p:blipFill>
          <a:blip r:embed="rId2"/>
          <a:stretch/>
        </p:blipFill>
        <p:spPr>
          <a:xfrm rot="21597600">
            <a:off x="721080" y="991440"/>
            <a:ext cx="7547040" cy="3655080"/>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3419872" y="489569"/>
            <a:ext cx="2088104" cy="538560"/>
          </a:xfrm>
          <a:prstGeom prst="rect">
            <a:avLst/>
          </a:prstGeom>
          <a:noFill/>
          <a:ln w="0">
            <a:noFill/>
          </a:ln>
        </p:spPr>
        <p:txBody>
          <a:bodyPr anchor="ctr">
            <a:normAutofit/>
          </a:bodyPr>
          <a:lstStyle/>
          <a:p>
            <a:pPr indent="0" algn="ctr">
              <a:lnSpc>
                <a:spcPct val="100000"/>
              </a:lnSpc>
              <a:buNone/>
            </a:pPr>
            <a:r>
              <a:rPr lang="en-IN" sz="2400" strike="noStrike" spc="-1" dirty="0">
                <a:solidFill>
                  <a:srgbClr val="000000"/>
                </a:solidFill>
                <a:uFillTx/>
                <a:latin typeface="Times New Roman" panose="02020603050405020304" pitchFamily="18" charset="0"/>
                <a:cs typeface="Times New Roman" panose="02020603050405020304" pitchFamily="18" charset="0"/>
              </a:rPr>
              <a:t>Results</a:t>
            </a:r>
            <a:endParaRPr lang="en-US" sz="2400" strike="noStrike" spc="-1" dirty="0">
              <a:solidFill>
                <a:srgbClr val="000000"/>
              </a:solidFill>
              <a:latin typeface="Times New Roman" panose="02020603050405020304" pitchFamily="18" charset="0"/>
              <a:cs typeface="Times New Roman" panose="02020603050405020304" pitchFamily="18" charset="0"/>
            </a:endParaRPr>
          </a:p>
        </p:txBody>
      </p:sp>
      <p:sp>
        <p:nvSpPr>
          <p:cNvPr id="84" name="Rectangle 3"/>
          <p:cNvSpPr/>
          <p:nvPr/>
        </p:nvSpPr>
        <p:spPr>
          <a:xfrm>
            <a:off x="323640" y="968550"/>
            <a:ext cx="8640720" cy="376344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B825C-3E72-C7F3-C22A-A8549FAD2513}"/>
            </a:ext>
          </a:extLst>
        </p:cNvPr>
        <p:cNvGrpSpPr/>
        <p:nvPr/>
      </p:nvGrpSpPr>
      <p:grpSpPr>
        <a:xfrm>
          <a:off x="0" y="0"/>
          <a:ext cx="0" cy="0"/>
          <a:chOff x="0" y="0"/>
          <a:chExt cx="0" cy="0"/>
        </a:xfrm>
      </p:grpSpPr>
      <p:sp>
        <p:nvSpPr>
          <p:cNvPr id="83" name="PlaceHolder 1">
            <a:extLst>
              <a:ext uri="{FF2B5EF4-FFF2-40B4-BE49-F238E27FC236}">
                <a16:creationId xmlns:a16="http://schemas.microsoft.com/office/drawing/2014/main" id="{95CF7AC9-9C01-5777-C33B-6A7ED86B13DE}"/>
              </a:ext>
            </a:extLst>
          </p:cNvPr>
          <p:cNvSpPr>
            <a:spLocks noGrp="1"/>
          </p:cNvSpPr>
          <p:nvPr>
            <p:ph type="title"/>
          </p:nvPr>
        </p:nvSpPr>
        <p:spPr>
          <a:xfrm>
            <a:off x="3059832" y="482713"/>
            <a:ext cx="2520160" cy="538560"/>
          </a:xfrm>
          <a:prstGeom prst="rect">
            <a:avLst/>
          </a:prstGeom>
          <a:noFill/>
          <a:ln w="0">
            <a:noFill/>
          </a:ln>
        </p:spPr>
        <p:txBody>
          <a:bodyPr anchor="ctr">
            <a:normAutofit/>
          </a:bodyPr>
          <a:lstStyle/>
          <a:p>
            <a:pPr indent="0" algn="ctr">
              <a:lnSpc>
                <a:spcPct val="100000"/>
              </a:lnSpc>
              <a:buNone/>
            </a:pPr>
            <a:r>
              <a:rPr lang="en-IN" sz="2400" strike="noStrike" spc="-1" dirty="0">
                <a:solidFill>
                  <a:srgbClr val="000000"/>
                </a:solidFill>
                <a:uFillTx/>
                <a:latin typeface="Times New Roman" panose="02020603050405020304" pitchFamily="18" charset="0"/>
                <a:cs typeface="Times New Roman" panose="02020603050405020304" pitchFamily="18" charset="0"/>
              </a:rPr>
              <a:t>Results</a:t>
            </a:r>
            <a:endParaRPr lang="en-US" sz="2400" strike="noStrike" spc="-1" dirty="0">
              <a:solidFill>
                <a:srgbClr val="000000"/>
              </a:solidFill>
              <a:latin typeface="Times New Roman" panose="02020603050405020304" pitchFamily="18" charset="0"/>
              <a:cs typeface="Times New Roman" panose="02020603050405020304" pitchFamily="18" charset="0"/>
            </a:endParaRPr>
          </a:p>
        </p:txBody>
      </p:sp>
      <p:sp>
        <p:nvSpPr>
          <p:cNvPr id="84" name="Rectangle 3">
            <a:extLst>
              <a:ext uri="{FF2B5EF4-FFF2-40B4-BE49-F238E27FC236}">
                <a16:creationId xmlns:a16="http://schemas.microsoft.com/office/drawing/2014/main" id="{8D86FDE3-932D-8776-BD12-FBD7F55163E0}"/>
              </a:ext>
            </a:extLst>
          </p:cNvPr>
          <p:cNvSpPr/>
          <p:nvPr/>
        </p:nvSpPr>
        <p:spPr>
          <a:xfrm>
            <a:off x="323640" y="910440"/>
            <a:ext cx="8640720" cy="3763440"/>
          </a:xfrm>
          <a:prstGeom prst="rect">
            <a:avLst/>
          </a:prstGeom>
          <a:noFill/>
          <a:ln w="0">
            <a:noFill/>
          </a:ln>
        </p:spPr>
        <p:style>
          <a:lnRef idx="0">
            <a:scrgbClr r="0" g="0" b="0"/>
          </a:lnRef>
          <a:fillRef idx="0">
            <a:scrgbClr r="0" g="0" b="0"/>
          </a:fillRef>
          <a:effectRef idx="0">
            <a:scrgbClr r="0" g="0" b="0"/>
          </a:effectRef>
          <a:fontRef idx="minor"/>
        </p:style>
      </p:sp>
      <p:pic>
        <p:nvPicPr>
          <p:cNvPr id="85" name="Picture 84">
            <a:extLst>
              <a:ext uri="{FF2B5EF4-FFF2-40B4-BE49-F238E27FC236}">
                <a16:creationId xmlns:a16="http://schemas.microsoft.com/office/drawing/2014/main" id="{D36474C3-78BC-2EC9-92EC-A465785982D6}"/>
              </a:ext>
            </a:extLst>
          </p:cNvPr>
          <p:cNvPicPr/>
          <p:nvPr/>
        </p:nvPicPr>
        <p:blipFill>
          <a:blip r:embed="rId2"/>
          <a:stretch/>
        </p:blipFill>
        <p:spPr>
          <a:xfrm>
            <a:off x="803520" y="988920"/>
            <a:ext cx="7548480" cy="3661200"/>
          </a:xfrm>
          <a:prstGeom prst="rect">
            <a:avLst/>
          </a:prstGeom>
          <a:ln w="0">
            <a:noFill/>
          </a:ln>
        </p:spPr>
      </p:pic>
    </p:spTree>
    <p:extLst>
      <p:ext uri="{BB962C8B-B14F-4D97-AF65-F5344CB8AC3E}">
        <p14:creationId xmlns:p14="http://schemas.microsoft.com/office/powerpoint/2010/main" val="208509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3563888" y="463526"/>
            <a:ext cx="1872088" cy="538560"/>
          </a:xfrm>
          <a:prstGeom prst="rect">
            <a:avLst/>
          </a:prstGeom>
          <a:noFill/>
          <a:ln w="0">
            <a:noFill/>
          </a:ln>
        </p:spPr>
        <p:txBody>
          <a:bodyPr anchor="ctr">
            <a:normAutofit/>
          </a:bodyPr>
          <a:lstStyle/>
          <a:p>
            <a:pPr indent="0" algn="ctr">
              <a:lnSpc>
                <a:spcPct val="100000"/>
              </a:lnSpc>
              <a:buNone/>
            </a:pPr>
            <a:r>
              <a:rPr lang="en-IN" sz="2400" strike="noStrike" spc="-1" dirty="0">
                <a:solidFill>
                  <a:srgbClr val="000000"/>
                </a:solidFill>
                <a:uFillTx/>
                <a:latin typeface="Times New Roman" panose="02020603050405020304" pitchFamily="18" charset="0"/>
                <a:cs typeface="Times New Roman" panose="02020603050405020304" pitchFamily="18" charset="0"/>
              </a:rPr>
              <a:t>Results</a:t>
            </a:r>
            <a:endParaRPr lang="en-US" sz="2400" strike="noStrike" spc="-1" dirty="0">
              <a:solidFill>
                <a:srgbClr val="000000"/>
              </a:solidFill>
              <a:latin typeface="Times New Roman" panose="02020603050405020304" pitchFamily="18" charset="0"/>
              <a:cs typeface="Times New Roman" panose="02020603050405020304" pitchFamily="18" charset="0"/>
            </a:endParaRPr>
          </a:p>
        </p:txBody>
      </p:sp>
      <p:sp>
        <p:nvSpPr>
          <p:cNvPr id="87" name="Rectangle 5"/>
          <p:cNvSpPr/>
          <p:nvPr/>
        </p:nvSpPr>
        <p:spPr>
          <a:xfrm>
            <a:off x="323640" y="910440"/>
            <a:ext cx="8640720" cy="3763440"/>
          </a:xfrm>
          <a:prstGeom prst="rect">
            <a:avLst/>
          </a:prstGeom>
          <a:noFill/>
          <a:ln w="0">
            <a:noFill/>
          </a:ln>
        </p:spPr>
        <p:style>
          <a:lnRef idx="0">
            <a:scrgbClr r="0" g="0" b="0"/>
          </a:lnRef>
          <a:fillRef idx="0">
            <a:scrgbClr r="0" g="0" b="0"/>
          </a:fillRef>
          <a:effectRef idx="0">
            <a:scrgbClr r="0" g="0" b="0"/>
          </a:effectRef>
          <a:fontRef idx="minor"/>
        </p:style>
      </p:sp>
      <p:pic>
        <p:nvPicPr>
          <p:cNvPr id="88" name="Picture 87"/>
          <p:cNvPicPr/>
          <p:nvPr/>
        </p:nvPicPr>
        <p:blipFill>
          <a:blip r:embed="rId2"/>
          <a:stretch/>
        </p:blipFill>
        <p:spPr>
          <a:xfrm>
            <a:off x="828000" y="953640"/>
            <a:ext cx="7740000" cy="3764880"/>
          </a:xfrm>
          <a:prstGeom prst="rect">
            <a:avLst/>
          </a:prstGeom>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26938-83A0-CF45-D36C-5FA2A3F11517}"/>
              </a:ext>
            </a:extLst>
          </p:cNvPr>
          <p:cNvSpPr>
            <a:spLocks noGrp="1"/>
          </p:cNvSpPr>
          <p:nvPr>
            <p:ph type="title"/>
          </p:nvPr>
        </p:nvSpPr>
        <p:spPr>
          <a:xfrm>
            <a:off x="3203848" y="664755"/>
            <a:ext cx="2448272" cy="538843"/>
          </a:xfrm>
        </p:spPr>
        <p:txBody>
          <a:bodyPr>
            <a:normAutofit/>
          </a:bodyPr>
          <a:lstStyle/>
          <a:p>
            <a:r>
              <a:rPr lang="en-IN" sz="2400"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754AEF2B-AC41-7AFA-6F1C-417B315B60D7}"/>
              </a:ext>
            </a:extLst>
          </p:cNvPr>
          <p:cNvSpPr txBox="1"/>
          <p:nvPr/>
        </p:nvSpPr>
        <p:spPr>
          <a:xfrm>
            <a:off x="539552" y="1203598"/>
            <a:ext cx="8064896"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Medicinal Plant Detection project effectively integrates image processing and machine learning to identify medicinal plants, providing valuable insights for researchers, Ayurvedic practitioners, and plant enthusiasts.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By leveraging Python, Flask, and MobileNetV2, the system ensures accurate classification and user-friendly interaction, contributing to advancements in medicine and biotechnology.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Future enhancements will focus on expanding the plant database, improving classification accuracy, and integrating real-time plant recognition, further bridging technology with traditional medicine.</a:t>
            </a:r>
          </a:p>
        </p:txBody>
      </p:sp>
    </p:spTree>
    <p:extLst>
      <p:ext uri="{BB962C8B-B14F-4D97-AF65-F5344CB8AC3E}">
        <p14:creationId xmlns:p14="http://schemas.microsoft.com/office/powerpoint/2010/main" val="794995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B7CDE3-EF12-6466-4DC9-343550153982}"/>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5" name="Rectangle 4">
            <a:extLst>
              <a:ext uri="{FF2B5EF4-FFF2-40B4-BE49-F238E27FC236}">
                <a16:creationId xmlns:a16="http://schemas.microsoft.com/office/drawing/2014/main" id="{224BB7F2-CB80-6119-BC8D-DC788EA9DF4F}"/>
              </a:ext>
            </a:extLst>
          </p:cNvPr>
          <p:cNvSpPr/>
          <p:nvPr/>
        </p:nvSpPr>
        <p:spPr>
          <a:xfrm>
            <a:off x="2997531" y="2110085"/>
            <a:ext cx="3148939" cy="923330"/>
          </a:xfrm>
          <a:prstGeom prst="rect">
            <a:avLst/>
          </a:prstGeom>
          <a:noFill/>
        </p:spPr>
        <p:txBody>
          <a:bodyPr wrap="none" lIns="91440" tIns="45720" rIns="91440" bIns="45720">
            <a:spAutoFit/>
          </a:bodyPr>
          <a:lstStyle/>
          <a:p>
            <a:pPr algn="ctr"/>
            <a:r>
              <a:rPr lang="en-US" sz="5400" dirty="0">
                <a:ln w="0"/>
                <a:solidFill>
                  <a:srgbClr val="0070C0"/>
                </a:solidFill>
                <a:effectLst>
                  <a:reflection blurRad="6350" stA="53000" endA="300" endPos="35500" dir="5400000" sy="-90000" algn="bl" rotWithShape="0"/>
                </a:effectLst>
              </a:rPr>
              <a:t>Thank You</a:t>
            </a:r>
          </a:p>
        </p:txBody>
      </p:sp>
    </p:spTree>
    <p:extLst>
      <p:ext uri="{BB962C8B-B14F-4D97-AF65-F5344CB8AC3E}">
        <p14:creationId xmlns:p14="http://schemas.microsoft.com/office/powerpoint/2010/main" val="3452322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6719C-6FDE-82C7-631A-E8531385580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8EE053-CE65-90CC-C91E-461FBE20AE48}"/>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6" name="Content Placeholder 5">
            <a:extLst>
              <a:ext uri="{FF2B5EF4-FFF2-40B4-BE49-F238E27FC236}">
                <a16:creationId xmlns:a16="http://schemas.microsoft.com/office/drawing/2014/main" id="{DEB32BAE-A390-A247-E5A5-4CE52B98B191}"/>
              </a:ext>
            </a:extLst>
          </p:cNvPr>
          <p:cNvSpPr>
            <a:spLocks noGrp="1"/>
          </p:cNvSpPr>
          <p:nvPr>
            <p:ph idx="1"/>
          </p:nvPr>
        </p:nvSpPr>
        <p:spPr>
          <a:xfrm>
            <a:off x="395536" y="874514"/>
            <a:ext cx="8229600" cy="3394472"/>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Introduction</a:t>
            </a:r>
          </a:p>
          <a:p>
            <a:pPr marL="0" indent="0" rtl="0">
              <a:spcBef>
                <a:spcPts val="640"/>
              </a:spcBef>
              <a:buNone/>
            </a:pPr>
            <a:r>
              <a:rPr lang="en-US" sz="1800" b="0" i="0" u="none" strike="noStrike" dirty="0">
                <a:solidFill>
                  <a:srgbClr val="000000"/>
                </a:solidFill>
                <a:effectLst/>
                <a:latin typeface="Times New Roman" panose="02020603050405020304" pitchFamily="18" charset="0"/>
              </a:rPr>
              <a:t>We are creating an application that helps people easily identify medicinal plants, which can be difficult without expert knowledge. Many plants are used in traditional medicine, but recognizing them can be a challenge. This </a:t>
            </a:r>
            <a:r>
              <a:rPr lang="en-US" sz="1800" dirty="0">
                <a:solidFill>
                  <a:srgbClr val="000000"/>
                </a:solidFill>
                <a:latin typeface="Times New Roman" panose="02020603050405020304" pitchFamily="18" charset="0"/>
              </a:rPr>
              <a:t>application</a:t>
            </a:r>
            <a:r>
              <a:rPr lang="en-US" sz="1800" b="0" i="0" u="none" strike="noStrike" dirty="0">
                <a:solidFill>
                  <a:srgbClr val="000000"/>
                </a:solidFill>
                <a:effectLst/>
                <a:latin typeface="Times New Roman" panose="02020603050405020304" pitchFamily="18" charset="0"/>
              </a:rPr>
              <a:t> uses image processing and </a:t>
            </a:r>
            <a:r>
              <a:rPr lang="en-US" sz="1800" dirty="0">
                <a:solidFill>
                  <a:srgbClr val="000000"/>
                </a:solidFill>
                <a:latin typeface="Times New Roman" panose="02020603050405020304" pitchFamily="18" charset="0"/>
              </a:rPr>
              <a:t>mobileNetV2</a:t>
            </a:r>
            <a:r>
              <a:rPr lang="en-US" sz="1800" b="0" i="0" u="none" strike="noStrike" dirty="0">
                <a:solidFill>
                  <a:srgbClr val="000000"/>
                </a:solidFill>
                <a:effectLst/>
                <a:latin typeface="Times New Roman" panose="02020603050405020304" pitchFamily="18" charset="0"/>
              </a:rPr>
              <a:t> to analyze plant photos and provide accurate identification, along with information on their medicinal uses. This tool is useful for researchers, healthcare providers, students, and anyone interested in plants, making plant identification faster, easier, and more accurate to support research, healthcare, and safe use of medicinal plants.</a:t>
            </a:r>
            <a:endParaRPr lang="en-US" sz="1800" b="0" dirty="0">
              <a:effectLst/>
            </a:endParaRPr>
          </a:p>
        </p:txBody>
      </p:sp>
    </p:spTree>
    <p:extLst>
      <p:ext uri="{BB962C8B-B14F-4D97-AF65-F5344CB8AC3E}">
        <p14:creationId xmlns:p14="http://schemas.microsoft.com/office/powerpoint/2010/main" val="947757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84E79-63B2-287C-C9AC-7769ADB44E3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CA9A0A-0215-A989-CEC3-97A919A1E5E1}"/>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6" name="Content Placeholder 5">
            <a:extLst>
              <a:ext uri="{FF2B5EF4-FFF2-40B4-BE49-F238E27FC236}">
                <a16:creationId xmlns:a16="http://schemas.microsoft.com/office/drawing/2014/main" id="{CB9100A0-A274-38A4-9609-BA13D027EE5D}"/>
              </a:ext>
            </a:extLst>
          </p:cNvPr>
          <p:cNvSpPr>
            <a:spLocks noGrp="1"/>
          </p:cNvSpPr>
          <p:nvPr>
            <p:ph idx="1"/>
          </p:nvPr>
        </p:nvSpPr>
        <p:spPr>
          <a:xfrm>
            <a:off x="395536" y="874513"/>
            <a:ext cx="8229600" cy="3892749"/>
          </a:xfrm>
        </p:spPr>
        <p:txBody>
          <a:bodyPr>
            <a:normAutofit fontScale="62500" lnSpcReduction="20000"/>
          </a:bodyPr>
          <a:lstStyle/>
          <a:p>
            <a:pPr marL="0" indent="0">
              <a:buNone/>
            </a:pPr>
            <a:r>
              <a:rPr lang="en-IN" sz="3800" dirty="0">
                <a:latin typeface="Times New Roman" panose="02020603050405020304" pitchFamily="18" charset="0"/>
                <a:cs typeface="Times New Roman" panose="02020603050405020304" pitchFamily="18" charset="0"/>
              </a:rPr>
              <a:t>Background work</a:t>
            </a:r>
          </a:p>
          <a:p>
            <a:r>
              <a:rPr lang="en-US" sz="2600" dirty="0">
                <a:latin typeface="Times New Roman" panose="02020603050405020304" pitchFamily="18" charset="0"/>
                <a:cs typeface="Times New Roman" panose="02020603050405020304" pitchFamily="18" charset="0"/>
              </a:rPr>
              <a:t>Studied research papers and existing applications related to plant identification using image processing and machine learning.</a:t>
            </a:r>
          </a:p>
          <a:p>
            <a:r>
              <a:rPr lang="en-US" sz="2600" dirty="0">
                <a:latin typeface="Times New Roman" panose="02020603050405020304" pitchFamily="18" charset="0"/>
                <a:cs typeface="Times New Roman" panose="02020603050405020304" pitchFamily="18" charset="0"/>
              </a:rPr>
              <a:t>Explored Ayurvedic plant classification techniques and traditional methods of plant identification.</a:t>
            </a:r>
          </a:p>
          <a:p>
            <a:r>
              <a:rPr lang="en-US" sz="2600" dirty="0">
                <a:latin typeface="Times New Roman" panose="02020603050405020304" pitchFamily="18" charset="0"/>
                <a:cs typeface="Times New Roman" panose="02020603050405020304" pitchFamily="18" charset="0"/>
              </a:rPr>
              <a:t>Researched on feature extraction techniques such as color histograms, shape analysis, and texture recognition.</a:t>
            </a:r>
          </a:p>
          <a:p>
            <a:r>
              <a:rPr lang="en-US" sz="2600" dirty="0">
                <a:latin typeface="Times New Roman" panose="02020603050405020304" pitchFamily="18" charset="0"/>
                <a:cs typeface="Times New Roman" panose="02020603050405020304" pitchFamily="18" charset="0"/>
              </a:rPr>
              <a:t>Studied OpenCV for preprocessing images, including resizing, noise reduction, edge detection, and segmentation.</a:t>
            </a:r>
          </a:p>
          <a:p>
            <a:r>
              <a:rPr lang="en-US" sz="2600" dirty="0">
                <a:latin typeface="Times New Roman" panose="02020603050405020304" pitchFamily="18" charset="0"/>
                <a:cs typeface="Times New Roman" panose="02020603050405020304" pitchFamily="18" charset="0"/>
              </a:rPr>
              <a:t>Explored various machine learning algorithms, including Convolutional Neural Networks (CNNs), Support Vector Machines (SVMs), and Random Forest classifiers. Chose CNNs due to their high accuracy in image classification tasks.</a:t>
            </a:r>
          </a:p>
          <a:p>
            <a:r>
              <a:rPr lang="en-US" sz="2600" dirty="0">
                <a:latin typeface="Times New Roman" panose="02020603050405020304" pitchFamily="18" charset="0"/>
                <a:cs typeface="Times New Roman" panose="02020603050405020304" pitchFamily="18" charset="0"/>
              </a:rPr>
              <a:t>Trained the model on datasets of medicinal plants from sources like Plant CLEF, Kaggle, and self-collected images.</a:t>
            </a:r>
          </a:p>
          <a:p>
            <a:r>
              <a:rPr lang="en-US" sz="2600" dirty="0">
                <a:latin typeface="Times New Roman" panose="02020603050405020304" pitchFamily="18" charset="0"/>
                <a:cs typeface="Times New Roman" panose="02020603050405020304" pitchFamily="18" charset="0"/>
              </a:rPr>
              <a:t>Collected and curated a dataset of medicinal plant images from open-source repositories and field research. Labeled the dataset with scientific names, common names, and medicinal properties. Applied data augmentation techniques to enhance model generalization.</a:t>
            </a:r>
          </a:p>
        </p:txBody>
      </p:sp>
    </p:spTree>
    <p:extLst>
      <p:ext uri="{BB962C8B-B14F-4D97-AF65-F5344CB8AC3E}">
        <p14:creationId xmlns:p14="http://schemas.microsoft.com/office/powerpoint/2010/main" val="2796857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B6FEE-D4FE-5AEA-A19D-355B9B29D125}"/>
              </a:ext>
            </a:extLst>
          </p:cNvPr>
          <p:cNvSpPr>
            <a:spLocks noGrp="1"/>
          </p:cNvSpPr>
          <p:nvPr>
            <p:ph type="title"/>
          </p:nvPr>
        </p:nvSpPr>
        <p:spPr>
          <a:xfrm>
            <a:off x="3635896" y="256581"/>
            <a:ext cx="4546848" cy="292296"/>
          </a:xfrm>
        </p:spPr>
        <p:txBody>
          <a:bodyPr>
            <a:normAutofit fontScale="90000"/>
          </a:bodyPr>
          <a:lstStyle/>
          <a:p>
            <a:r>
              <a:rPr lang="en-IN" dirty="0"/>
              <a:t>Literature Review</a:t>
            </a:r>
          </a:p>
        </p:txBody>
      </p:sp>
      <p:graphicFrame>
        <p:nvGraphicFramePr>
          <p:cNvPr id="5" name="Content Placeholder 4">
            <a:extLst>
              <a:ext uri="{FF2B5EF4-FFF2-40B4-BE49-F238E27FC236}">
                <a16:creationId xmlns:a16="http://schemas.microsoft.com/office/drawing/2014/main" id="{182734C2-C5A4-CE3D-B235-EE117B181EB1}"/>
              </a:ext>
            </a:extLst>
          </p:cNvPr>
          <p:cNvGraphicFramePr>
            <a:graphicFrameLocks noGrp="1"/>
          </p:cNvGraphicFramePr>
          <p:nvPr>
            <p:ph idx="1"/>
            <p:extLst>
              <p:ext uri="{D42A27DB-BD31-4B8C-83A1-F6EECF244321}">
                <p14:modId xmlns:p14="http://schemas.microsoft.com/office/powerpoint/2010/main" val="3954887455"/>
              </p:ext>
            </p:extLst>
          </p:nvPr>
        </p:nvGraphicFramePr>
        <p:xfrm>
          <a:off x="109194" y="915566"/>
          <a:ext cx="8925612" cy="4019275"/>
        </p:xfrm>
        <a:graphic>
          <a:graphicData uri="http://schemas.openxmlformats.org/drawingml/2006/table">
            <a:tbl>
              <a:tblPr firstRow="1" bandRow="1">
                <a:tableStyleId>{BC89EF96-8CEA-46FF-86C4-4CE0E7609802}</a:tableStyleId>
              </a:tblPr>
              <a:tblGrid>
                <a:gridCol w="571817">
                  <a:extLst>
                    <a:ext uri="{9D8B030D-6E8A-4147-A177-3AD203B41FA5}">
                      <a16:colId xmlns:a16="http://schemas.microsoft.com/office/drawing/2014/main" val="4054918386"/>
                    </a:ext>
                  </a:extLst>
                </a:gridCol>
                <a:gridCol w="2554631">
                  <a:extLst>
                    <a:ext uri="{9D8B030D-6E8A-4147-A177-3AD203B41FA5}">
                      <a16:colId xmlns:a16="http://schemas.microsoft.com/office/drawing/2014/main" val="2992422541"/>
                    </a:ext>
                  </a:extLst>
                </a:gridCol>
                <a:gridCol w="2053542">
                  <a:extLst>
                    <a:ext uri="{9D8B030D-6E8A-4147-A177-3AD203B41FA5}">
                      <a16:colId xmlns:a16="http://schemas.microsoft.com/office/drawing/2014/main" val="3737956025"/>
                    </a:ext>
                  </a:extLst>
                </a:gridCol>
                <a:gridCol w="3745622">
                  <a:extLst>
                    <a:ext uri="{9D8B030D-6E8A-4147-A177-3AD203B41FA5}">
                      <a16:colId xmlns:a16="http://schemas.microsoft.com/office/drawing/2014/main" val="2641127787"/>
                    </a:ext>
                  </a:extLst>
                </a:gridCol>
              </a:tblGrid>
              <a:tr h="525689">
                <a:tc>
                  <a:txBody>
                    <a:bodyPr/>
                    <a:lstStyle/>
                    <a:p>
                      <a:pPr algn="ctr"/>
                      <a:r>
                        <a:rPr lang="en-IN" sz="1600" dirty="0" err="1">
                          <a:latin typeface="Times New Roman" panose="02020603050405020304" pitchFamily="18" charset="0"/>
                          <a:cs typeface="Times New Roman" panose="02020603050405020304" pitchFamily="18" charset="0"/>
                        </a:rPr>
                        <a:t>S.No</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dirty="0">
                          <a:latin typeface="Times New Roman" panose="02020603050405020304" pitchFamily="18" charset="0"/>
                          <a:cs typeface="Times New Roman" panose="02020603050405020304" pitchFamily="18" charset="0"/>
                        </a:rPr>
                        <a:t>Title of the Paper</a:t>
                      </a:r>
                    </a:p>
                  </a:txBody>
                  <a:tcPr/>
                </a:tc>
                <a:tc>
                  <a:txBody>
                    <a:bodyPr/>
                    <a:lstStyle/>
                    <a:p>
                      <a:pPr algn="ctr"/>
                      <a:r>
                        <a:rPr lang="en-IN" sz="1600" dirty="0">
                          <a:latin typeface="Times New Roman" panose="02020603050405020304" pitchFamily="18" charset="0"/>
                          <a:cs typeface="Times New Roman" panose="02020603050405020304" pitchFamily="18" charset="0"/>
                        </a:rPr>
                        <a:t>Name of the Journal</a:t>
                      </a:r>
                    </a:p>
                  </a:txBody>
                  <a:tcPr/>
                </a:tc>
                <a:tc>
                  <a:txBody>
                    <a:bodyPr/>
                    <a:lstStyle/>
                    <a:p>
                      <a:pPr algn="ctr"/>
                      <a:r>
                        <a:rPr lang="en-IN" sz="1600" dirty="0">
                          <a:latin typeface="Times New Roman" panose="02020603050405020304" pitchFamily="18" charset="0"/>
                          <a:cs typeface="Times New Roman" panose="02020603050405020304" pitchFamily="18" charset="0"/>
                        </a:rPr>
                        <a:t>Description</a:t>
                      </a:r>
                    </a:p>
                  </a:txBody>
                  <a:tcPr/>
                </a:tc>
                <a:extLst>
                  <a:ext uri="{0D108BD9-81ED-4DB2-BD59-A6C34878D82A}">
                    <a16:rowId xmlns:a16="http://schemas.microsoft.com/office/drawing/2014/main" val="3472861124"/>
                  </a:ext>
                </a:extLst>
              </a:tr>
              <a:tr h="1826079">
                <a:tc>
                  <a:txBody>
                    <a:bodyPr/>
                    <a:lstStyle/>
                    <a:p>
                      <a:r>
                        <a:rPr lang="en-IN" sz="1600" dirty="0">
                          <a:latin typeface="Times New Roman" panose="02020603050405020304" pitchFamily="18" charset="0"/>
                          <a:cs typeface="Times New Roman" panose="02020603050405020304" pitchFamily="18" charset="0"/>
                        </a:rPr>
                        <a:t>1</a:t>
                      </a:r>
                    </a:p>
                  </a:txBody>
                  <a:tcPr/>
                </a:tc>
                <a:tc>
                  <a:txBody>
                    <a:bodyPr/>
                    <a:lstStyle/>
                    <a:p>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Identification of Different Plants through Image Processing </a:t>
                      </a:r>
                    </a:p>
                    <a:p>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Using Different Machine Learning Algorithms</a:t>
                      </a:r>
                    </a:p>
                  </a:txBody>
                  <a:tcPr/>
                </a:tc>
                <a:tc>
                  <a:txBody>
                    <a:bodyPr/>
                    <a:lstStyle/>
                    <a:p>
                      <a:r>
                        <a:rPr lang="en-IN" sz="1600" dirty="0">
                          <a:latin typeface="Times New Roman" panose="02020603050405020304" pitchFamily="18" charset="0"/>
                          <a:cs typeface="Times New Roman" panose="02020603050405020304" pitchFamily="18" charset="0"/>
                        </a:rPr>
                        <a:t>UGC Care journal</a:t>
                      </a:r>
                    </a:p>
                    <a:p>
                      <a:r>
                        <a:rPr lang="en-IN" sz="1600" dirty="0">
                          <a:latin typeface="Times New Roman" panose="02020603050405020304" pitchFamily="18" charset="0"/>
                          <a:cs typeface="Times New Roman" panose="02020603050405020304" pitchFamily="18" charset="0"/>
                        </a:rPr>
                        <a:t>Authors:</a:t>
                      </a:r>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Vikaho </a:t>
                      </a:r>
                      <a:r>
                        <a:rPr lang="en-US" sz="16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Swu</a:t>
                      </a:r>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 Dibya </a:t>
                      </a:r>
                      <a:r>
                        <a:rPr lang="en-US" sz="16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jyoti</a:t>
                      </a:r>
                      <a:r>
                        <a:rPr lang="en-US"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Bora</a:t>
                      </a:r>
                      <a:endParaRPr lang="en-IN" sz="1600" b="0"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Identification of plants through plant leaves on the basis of their shape, color, and texture features using digital image processing techniques for classifying the plant </a:t>
                      </a:r>
                      <a:r>
                        <a:rPr lang="en-US" sz="1600" b="0" i="0" kern="1200" dirty="0" err="1">
                          <a:solidFill>
                            <a:schemeClr val="tx1"/>
                          </a:solidFill>
                          <a:effectLst/>
                          <a:latin typeface="Times New Roman" panose="02020603050405020304" pitchFamily="18" charset="0"/>
                          <a:ea typeface="+mn-ea"/>
                          <a:cs typeface="Times New Roman" panose="02020603050405020304" pitchFamily="18" charset="0"/>
                        </a:rPr>
                        <a:t>species.Using</a:t>
                      </a: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 different machine learning algorithms, Gaussian filtering, K-means </a:t>
                      </a:r>
                      <a:r>
                        <a:rPr lang="en-US" sz="1600" b="0" i="0" kern="1200" dirty="0" err="1">
                          <a:solidFill>
                            <a:schemeClr val="tx1"/>
                          </a:solidFill>
                          <a:effectLst/>
                          <a:latin typeface="Times New Roman" panose="02020603050405020304" pitchFamily="18" charset="0"/>
                          <a:ea typeface="+mn-ea"/>
                          <a:cs typeface="Times New Roman" panose="02020603050405020304" pitchFamily="18" charset="0"/>
                        </a:rPr>
                        <a:t>clustering,Principal</a:t>
                      </a: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 Components Analysis (PCA).</a:t>
                      </a:r>
                    </a:p>
                  </a:txBody>
                  <a:tcPr/>
                </a:tc>
                <a:extLst>
                  <a:ext uri="{0D108BD9-81ED-4DB2-BD59-A6C34878D82A}">
                    <a16:rowId xmlns:a16="http://schemas.microsoft.com/office/drawing/2014/main" val="2103831072"/>
                  </a:ext>
                </a:extLst>
              </a:tr>
              <a:tr h="1397995">
                <a:tc>
                  <a:txBody>
                    <a:bodyPr/>
                    <a:lstStyle/>
                    <a:p>
                      <a:r>
                        <a:rPr lang="en-IN" sz="1600" dirty="0">
                          <a:latin typeface="Times New Roman" panose="02020603050405020304" pitchFamily="18" charset="0"/>
                          <a:cs typeface="Times New Roman" panose="02020603050405020304" pitchFamily="18" charset="0"/>
                        </a:rPr>
                        <a:t>2</a:t>
                      </a:r>
                    </a:p>
                  </a:txBody>
                  <a:tcPr/>
                </a:tc>
                <a:tc>
                  <a:txBody>
                    <a:bodyPr/>
                    <a:lstStyle/>
                    <a:p>
                      <a:r>
                        <a:rPr lang="en-US" sz="1600" dirty="0">
                          <a:latin typeface="Times New Roman" panose="02020603050405020304" pitchFamily="18" charset="0"/>
                          <a:cs typeface="Times New Roman" panose="02020603050405020304" pitchFamily="18" charset="0"/>
                        </a:rPr>
                        <a:t>Plant recognition system using leaf shape Features and minimum </a:t>
                      </a:r>
                      <a:r>
                        <a:rPr lang="en-US" sz="1600" dirty="0" err="1">
                          <a:latin typeface="Times New Roman" panose="02020603050405020304" pitchFamily="18" charset="0"/>
                          <a:cs typeface="Times New Roman" panose="02020603050405020304" pitchFamily="18" charset="0"/>
                        </a:rPr>
                        <a:t>euclidean</a:t>
                      </a:r>
                      <a:r>
                        <a:rPr lang="en-US" sz="1600" dirty="0">
                          <a:latin typeface="Times New Roman" panose="02020603050405020304" pitchFamily="18" charset="0"/>
                          <a:cs typeface="Times New Roman" panose="02020603050405020304" pitchFamily="18" charset="0"/>
                        </a:rPr>
                        <a:t> distance</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ICTACT Journal</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The study presents a plant recognition system using image processing to identify plants based on leaf features. Besides shape, additional features are considered to</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113697"/>
                  </a:ext>
                </a:extLst>
              </a:tr>
            </a:tbl>
          </a:graphicData>
        </a:graphic>
      </p:graphicFrame>
      <p:sp>
        <p:nvSpPr>
          <p:cNvPr id="4" name="Slide Number Placeholder 3">
            <a:extLst>
              <a:ext uri="{FF2B5EF4-FFF2-40B4-BE49-F238E27FC236}">
                <a16:creationId xmlns:a16="http://schemas.microsoft.com/office/drawing/2014/main" id="{81A3B475-6BB4-69EE-6B94-0AAEF24A1573}"/>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440645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39F7D-448B-2832-9E95-448CB1386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23EA25-CBA1-42D0-13FE-43B2760B39A3}"/>
              </a:ext>
            </a:extLst>
          </p:cNvPr>
          <p:cNvSpPr>
            <a:spLocks noGrp="1"/>
          </p:cNvSpPr>
          <p:nvPr>
            <p:ph type="title"/>
          </p:nvPr>
        </p:nvSpPr>
        <p:spPr>
          <a:xfrm>
            <a:off x="3635896" y="256581"/>
            <a:ext cx="4546848" cy="292296"/>
          </a:xfrm>
        </p:spPr>
        <p:txBody>
          <a:bodyPr>
            <a:normAutofit fontScale="90000"/>
          </a:bodyPr>
          <a:lstStyle/>
          <a:p>
            <a:r>
              <a:rPr lang="en-IN" dirty="0"/>
              <a:t>Literature Review</a:t>
            </a:r>
          </a:p>
        </p:txBody>
      </p:sp>
      <p:graphicFrame>
        <p:nvGraphicFramePr>
          <p:cNvPr id="5" name="Content Placeholder 4">
            <a:extLst>
              <a:ext uri="{FF2B5EF4-FFF2-40B4-BE49-F238E27FC236}">
                <a16:creationId xmlns:a16="http://schemas.microsoft.com/office/drawing/2014/main" id="{75690C16-F8E5-9C70-6D2A-3EE28640AAEA}"/>
              </a:ext>
            </a:extLst>
          </p:cNvPr>
          <p:cNvGraphicFramePr>
            <a:graphicFrameLocks noGrp="1"/>
          </p:cNvGraphicFramePr>
          <p:nvPr>
            <p:ph idx="1"/>
            <p:extLst>
              <p:ext uri="{D42A27DB-BD31-4B8C-83A1-F6EECF244321}">
                <p14:modId xmlns:p14="http://schemas.microsoft.com/office/powerpoint/2010/main" val="2652888719"/>
              </p:ext>
            </p:extLst>
          </p:nvPr>
        </p:nvGraphicFramePr>
        <p:xfrm>
          <a:off x="179512" y="915566"/>
          <a:ext cx="8784976" cy="2923468"/>
        </p:xfrm>
        <a:graphic>
          <a:graphicData uri="http://schemas.openxmlformats.org/drawingml/2006/table">
            <a:tbl>
              <a:tblPr firstRow="1" bandRow="1">
                <a:tableStyleId>{BC89EF96-8CEA-46FF-86C4-4CE0E7609802}</a:tableStyleId>
              </a:tblPr>
              <a:tblGrid>
                <a:gridCol w="702849">
                  <a:extLst>
                    <a:ext uri="{9D8B030D-6E8A-4147-A177-3AD203B41FA5}">
                      <a16:colId xmlns:a16="http://schemas.microsoft.com/office/drawing/2014/main" val="4054918386"/>
                    </a:ext>
                  </a:extLst>
                </a:gridCol>
                <a:gridCol w="2471554">
                  <a:extLst>
                    <a:ext uri="{9D8B030D-6E8A-4147-A177-3AD203B41FA5}">
                      <a16:colId xmlns:a16="http://schemas.microsoft.com/office/drawing/2014/main" val="2992422541"/>
                    </a:ext>
                  </a:extLst>
                </a:gridCol>
                <a:gridCol w="1986760">
                  <a:extLst>
                    <a:ext uri="{9D8B030D-6E8A-4147-A177-3AD203B41FA5}">
                      <a16:colId xmlns:a16="http://schemas.microsoft.com/office/drawing/2014/main" val="3737956025"/>
                    </a:ext>
                  </a:extLst>
                </a:gridCol>
                <a:gridCol w="3623813">
                  <a:extLst>
                    <a:ext uri="{9D8B030D-6E8A-4147-A177-3AD203B41FA5}">
                      <a16:colId xmlns:a16="http://schemas.microsoft.com/office/drawing/2014/main" val="2641127787"/>
                    </a:ext>
                  </a:extLst>
                </a:gridCol>
              </a:tblGrid>
              <a:tr h="220124">
                <a:tc>
                  <a:txBody>
                    <a:bodyPr/>
                    <a:lstStyle/>
                    <a:p>
                      <a:pPr algn="ctr"/>
                      <a:r>
                        <a:rPr lang="en-IN" sz="1600" dirty="0" err="1">
                          <a:latin typeface="Times New Roman" panose="02020603050405020304" pitchFamily="18" charset="0"/>
                          <a:cs typeface="Times New Roman" panose="02020603050405020304" pitchFamily="18" charset="0"/>
                        </a:rPr>
                        <a:t>S.No</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IN" sz="1600" dirty="0">
                          <a:latin typeface="Times New Roman" panose="02020603050405020304" pitchFamily="18" charset="0"/>
                          <a:cs typeface="Times New Roman" panose="02020603050405020304" pitchFamily="18" charset="0"/>
                        </a:rPr>
                        <a:t>Title of the Paper</a:t>
                      </a:r>
                    </a:p>
                  </a:txBody>
                  <a:tcPr/>
                </a:tc>
                <a:tc>
                  <a:txBody>
                    <a:bodyPr/>
                    <a:lstStyle/>
                    <a:p>
                      <a:pPr algn="ctr"/>
                      <a:r>
                        <a:rPr lang="en-IN" sz="1600" dirty="0">
                          <a:latin typeface="Times New Roman" panose="02020603050405020304" pitchFamily="18" charset="0"/>
                          <a:cs typeface="Times New Roman" panose="02020603050405020304" pitchFamily="18" charset="0"/>
                        </a:rPr>
                        <a:t>Name of the Journal</a:t>
                      </a:r>
                    </a:p>
                  </a:txBody>
                  <a:tcPr/>
                </a:tc>
                <a:tc>
                  <a:txBody>
                    <a:bodyPr/>
                    <a:lstStyle/>
                    <a:p>
                      <a:pPr algn="ctr"/>
                      <a:r>
                        <a:rPr lang="en-IN" sz="1600" dirty="0">
                          <a:latin typeface="Times New Roman" panose="02020603050405020304" pitchFamily="18" charset="0"/>
                          <a:cs typeface="Times New Roman" panose="02020603050405020304" pitchFamily="18" charset="0"/>
                        </a:rPr>
                        <a:t>Description</a:t>
                      </a:r>
                    </a:p>
                  </a:txBody>
                  <a:tcPr/>
                </a:tc>
                <a:extLst>
                  <a:ext uri="{0D108BD9-81ED-4DB2-BD59-A6C34878D82A}">
                    <a16:rowId xmlns:a16="http://schemas.microsoft.com/office/drawing/2014/main" val="3472861124"/>
                  </a:ext>
                </a:extLst>
              </a:tr>
              <a:tr h="2588188">
                <a:tc>
                  <a:txBody>
                    <a:bodyPr/>
                    <a:lstStyle/>
                    <a:p>
                      <a:endParaRPr lang="en-IN" sz="1600" dirty="0">
                        <a:latin typeface="Times New Roman" panose="02020603050405020304" pitchFamily="18" charset="0"/>
                        <a:cs typeface="Times New Roman" panose="02020603050405020304" pitchFamily="18" charset="0"/>
                      </a:endParaRPr>
                    </a:p>
                  </a:txBody>
                  <a:tcPr/>
                </a:tc>
                <a:tc>
                  <a:txBody>
                    <a:bodyPr/>
                    <a:lstStyle/>
                    <a:p>
                      <a:endParaRPr lang="en-IN" sz="1600" dirty="0">
                        <a:latin typeface="Times New Roman" panose="02020603050405020304" pitchFamily="18" charset="0"/>
                        <a:cs typeface="Times New Roman" panose="02020603050405020304" pitchFamily="18" charset="0"/>
                      </a:endParaRPr>
                    </a:p>
                  </a:txBody>
                  <a:tcPr/>
                </a:tc>
                <a:tc>
                  <a:txBody>
                    <a:bodyPr/>
                    <a:lstStyle/>
                    <a:p>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improve accuracy. The system involves image pre-processing, feature extraction, and matching using the minimum Euclidean distance method. Tested on 50 images from 10 species in the Flavia dataset, it achieved over 90% accuracy. While effective, it is slow and needs further improvement for larger datasets.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1113697"/>
                  </a:ext>
                </a:extLst>
              </a:tr>
            </a:tbl>
          </a:graphicData>
        </a:graphic>
      </p:graphicFrame>
      <p:sp>
        <p:nvSpPr>
          <p:cNvPr id="4" name="Slide Number Placeholder 3">
            <a:extLst>
              <a:ext uri="{FF2B5EF4-FFF2-40B4-BE49-F238E27FC236}">
                <a16:creationId xmlns:a16="http://schemas.microsoft.com/office/drawing/2014/main" id="{420AC3ED-DC05-BF2B-3BFF-B28E3CB922F6}"/>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1803923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1494B-133D-E934-EC1C-B632299F88D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95CC88-35BA-7D56-FF30-3A4E18535ECA}"/>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6" name="Content Placeholder 5">
            <a:extLst>
              <a:ext uri="{FF2B5EF4-FFF2-40B4-BE49-F238E27FC236}">
                <a16:creationId xmlns:a16="http://schemas.microsoft.com/office/drawing/2014/main" id="{6DAAEFF9-F1A9-0F99-CCC9-192FB605B571}"/>
              </a:ext>
            </a:extLst>
          </p:cNvPr>
          <p:cNvSpPr>
            <a:spLocks noGrp="1"/>
          </p:cNvSpPr>
          <p:nvPr>
            <p:ph idx="1"/>
          </p:nvPr>
        </p:nvSpPr>
        <p:spPr>
          <a:xfrm>
            <a:off x="179512" y="782537"/>
            <a:ext cx="8507288" cy="3517405"/>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System Requirements</a:t>
            </a:r>
          </a:p>
          <a:p>
            <a:pPr>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Software:</a:t>
            </a:r>
          </a:p>
          <a:p>
            <a:pPr marL="514350" indent="-514350">
              <a:buFont typeface="+mj-lt"/>
              <a:buAutoNum type="arabicPeriod"/>
            </a:pPr>
            <a:r>
              <a:rPr lang="en-US" sz="1800" b="1" dirty="0">
                <a:latin typeface="Times New Roman" panose="02020603050405020304" pitchFamily="18" charset="0"/>
                <a:cs typeface="Times New Roman" panose="02020603050405020304" pitchFamily="18" charset="0"/>
              </a:rPr>
              <a:t>Operating System:</a:t>
            </a:r>
            <a:r>
              <a:rPr lang="en-US" sz="1800" dirty="0">
                <a:latin typeface="Times New Roman" panose="02020603050405020304" pitchFamily="18" charset="0"/>
                <a:cs typeface="Times New Roman" panose="02020603050405020304" pitchFamily="18" charset="0"/>
              </a:rPr>
              <a:t> Windows / Linux / macOS</a:t>
            </a:r>
          </a:p>
          <a:p>
            <a:pPr marL="514350" indent="-514350">
              <a:buFont typeface="+mj-lt"/>
              <a:buAutoNum type="arabicPeriod"/>
            </a:pPr>
            <a:r>
              <a:rPr lang="en-US" sz="1800" b="1" dirty="0">
                <a:latin typeface="Times New Roman" panose="02020603050405020304" pitchFamily="18" charset="0"/>
                <a:cs typeface="Times New Roman" panose="02020603050405020304" pitchFamily="18" charset="0"/>
              </a:rPr>
              <a:t>Programming Language:</a:t>
            </a:r>
            <a:r>
              <a:rPr lang="en-US" sz="1800" dirty="0">
                <a:latin typeface="Times New Roman" panose="02020603050405020304" pitchFamily="18" charset="0"/>
                <a:cs typeface="Times New Roman" panose="02020603050405020304" pitchFamily="18" charset="0"/>
              </a:rPr>
              <a:t> Python </a:t>
            </a:r>
          </a:p>
          <a:p>
            <a:pPr marL="514350" indent="-514350">
              <a:buFont typeface="+mj-lt"/>
              <a:buAutoNum type="arabicPeriod"/>
            </a:pPr>
            <a:r>
              <a:rPr lang="en-US" sz="1800" b="1" dirty="0">
                <a:latin typeface="Times New Roman" panose="02020603050405020304" pitchFamily="18" charset="0"/>
                <a:cs typeface="Times New Roman" panose="02020603050405020304" pitchFamily="18" charset="0"/>
              </a:rPr>
              <a:t>Libraries &amp; Tools:</a:t>
            </a:r>
            <a:r>
              <a:rPr lang="en-US" sz="1800" dirty="0">
                <a:latin typeface="Times New Roman" panose="02020603050405020304" pitchFamily="18" charset="0"/>
                <a:cs typeface="Times New Roman" panose="02020603050405020304" pitchFamily="18" charset="0"/>
              </a:rPr>
              <a:t> OpenCV, TensorFlow, </a:t>
            </a:r>
            <a:r>
              <a:rPr lang="en-US" sz="1800" dirty="0" err="1">
                <a:latin typeface="Times New Roman" panose="02020603050405020304" pitchFamily="18" charset="0"/>
                <a:cs typeface="Times New Roman" panose="02020603050405020304" pitchFamily="18" charset="0"/>
              </a:rPr>
              <a:t>Keras</a:t>
            </a:r>
            <a:r>
              <a:rPr lang="en-US" sz="1800" dirty="0">
                <a:latin typeface="Times New Roman" panose="02020603050405020304" pitchFamily="18" charset="0"/>
                <a:cs typeface="Times New Roman" panose="02020603050405020304" pitchFamily="18" charset="0"/>
              </a:rPr>
              <a:t>, NumPy, Pandas</a:t>
            </a:r>
          </a:p>
          <a:p>
            <a:pPr marL="514350" indent="-514350">
              <a:buFont typeface="+mj-lt"/>
              <a:buAutoNum type="arabicPeriod"/>
            </a:pPr>
            <a:r>
              <a:rPr lang="en-US" sz="1800" b="1" dirty="0">
                <a:latin typeface="Times New Roman" panose="02020603050405020304" pitchFamily="18" charset="0"/>
                <a:cs typeface="Times New Roman" panose="02020603050405020304" pitchFamily="18" charset="0"/>
              </a:rPr>
              <a:t>Frontend:</a:t>
            </a:r>
            <a:r>
              <a:rPr lang="en-US" sz="1800" dirty="0">
                <a:latin typeface="Times New Roman" panose="02020603050405020304" pitchFamily="18" charset="0"/>
                <a:cs typeface="Times New Roman" panose="02020603050405020304" pitchFamily="18" charset="0"/>
              </a:rPr>
              <a:t>  HTML/CSS/JavaScript (for UI)</a:t>
            </a:r>
            <a:endParaRPr lang="en-IN" sz="18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1800" b="1" dirty="0">
                <a:latin typeface="Times New Roman" panose="02020603050405020304" pitchFamily="18" charset="0"/>
                <a:cs typeface="Times New Roman" panose="02020603050405020304" pitchFamily="18" charset="0"/>
              </a:rPr>
              <a:t>Backend: </a:t>
            </a:r>
            <a:r>
              <a:rPr lang="en-IN" sz="1800" dirty="0">
                <a:latin typeface="Times New Roman" panose="02020603050405020304" pitchFamily="18" charset="0"/>
                <a:cs typeface="Times New Roman" panose="02020603050405020304" pitchFamily="18" charset="0"/>
              </a:rPr>
              <a:t>Flask</a:t>
            </a:r>
            <a:endParaRPr lang="en-US" sz="1800" b="1" dirty="0">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E8D7FF17-B8DC-9153-5095-97270CAAA620}"/>
              </a:ext>
            </a:extLst>
          </p:cNvPr>
          <p:cNvSpPr>
            <a:spLocks noGrp="1"/>
          </p:cNvSpPr>
          <p:nvPr>
            <p:ph type="title"/>
          </p:nvPr>
        </p:nvSpPr>
        <p:spPr>
          <a:xfrm>
            <a:off x="4067944" y="256581"/>
            <a:ext cx="4546848" cy="292296"/>
          </a:xfrm>
        </p:spPr>
        <p:txBody>
          <a:bodyPr>
            <a:normAutofit fontScale="90000"/>
          </a:bodyPr>
          <a:lstStyle/>
          <a:p>
            <a:r>
              <a:rPr lang="en-IN" dirty="0"/>
              <a:t>System Analysis</a:t>
            </a:r>
          </a:p>
        </p:txBody>
      </p:sp>
    </p:spTree>
    <p:extLst>
      <p:ext uri="{BB962C8B-B14F-4D97-AF65-F5344CB8AC3E}">
        <p14:creationId xmlns:p14="http://schemas.microsoft.com/office/powerpoint/2010/main" val="2765489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91688-EDC4-2E5A-CAC3-03588E53469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2A4FD8-0AC4-817D-0169-086FC2639BC2}"/>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6" name="Content Placeholder 5">
            <a:extLst>
              <a:ext uri="{FF2B5EF4-FFF2-40B4-BE49-F238E27FC236}">
                <a16:creationId xmlns:a16="http://schemas.microsoft.com/office/drawing/2014/main" id="{884BDE18-9D93-FC52-9160-72B624FEC293}"/>
              </a:ext>
            </a:extLst>
          </p:cNvPr>
          <p:cNvSpPr>
            <a:spLocks noGrp="1"/>
          </p:cNvSpPr>
          <p:nvPr>
            <p:ph idx="1"/>
          </p:nvPr>
        </p:nvSpPr>
        <p:spPr>
          <a:xfrm>
            <a:off x="179512" y="782537"/>
            <a:ext cx="8507288" cy="3517405"/>
          </a:xfrm>
        </p:spPr>
        <p:txBody>
          <a:bodyPr>
            <a:normAutofit/>
          </a:bodyPr>
          <a:lstStyle/>
          <a:p>
            <a:pPr>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Hardware</a:t>
            </a:r>
            <a:r>
              <a:rPr lang="en-IN" sz="2000" dirty="0">
                <a:latin typeface="Times New Roman" panose="02020603050405020304" pitchFamily="18" charset="0"/>
                <a:cs typeface="Times New Roman" panose="02020603050405020304" pitchFamily="18" charset="0"/>
              </a:rPr>
              <a:t>:</a:t>
            </a:r>
          </a:p>
          <a:p>
            <a:pPr>
              <a:buFont typeface="+mj-lt"/>
              <a:buAutoNum type="arabicPeriod"/>
            </a:pPr>
            <a:r>
              <a:rPr lang="en-US" sz="1800" b="1" dirty="0">
                <a:latin typeface="Times New Roman" panose="02020603050405020304" pitchFamily="18" charset="0"/>
                <a:cs typeface="Times New Roman" panose="02020603050405020304" pitchFamily="18" charset="0"/>
              </a:rPr>
              <a:t>Processor:</a:t>
            </a:r>
            <a:r>
              <a:rPr lang="en-US" sz="1800" dirty="0">
                <a:latin typeface="Times New Roman" panose="02020603050405020304" pitchFamily="18" charset="0"/>
                <a:cs typeface="Times New Roman" panose="02020603050405020304" pitchFamily="18" charset="0"/>
              </a:rPr>
              <a:t> Intel i5 or higher / AMD Ryzen 5 or higher</a:t>
            </a:r>
          </a:p>
          <a:p>
            <a:pPr>
              <a:buFont typeface="+mj-lt"/>
              <a:buAutoNum type="arabicPeriod"/>
            </a:pPr>
            <a:r>
              <a:rPr lang="en-US" sz="1800" b="1" dirty="0">
                <a:latin typeface="Times New Roman" panose="02020603050405020304" pitchFamily="18" charset="0"/>
                <a:cs typeface="Times New Roman" panose="02020603050405020304" pitchFamily="18" charset="0"/>
              </a:rPr>
              <a:t>RAM</a:t>
            </a:r>
            <a:r>
              <a:rPr lang="en-US" sz="1800" dirty="0">
                <a:latin typeface="Times New Roman" panose="02020603050405020304" pitchFamily="18" charset="0"/>
                <a:cs typeface="Times New Roman" panose="02020603050405020304" pitchFamily="18" charset="0"/>
              </a:rPr>
              <a:t>: Minimum 8GB (Recommended 16GB for training models)</a:t>
            </a:r>
          </a:p>
          <a:p>
            <a:pPr>
              <a:buFont typeface="+mj-lt"/>
              <a:buAutoNum type="arabicPeriod"/>
            </a:pPr>
            <a:r>
              <a:rPr lang="en-US" sz="1800" b="1" dirty="0">
                <a:latin typeface="Times New Roman" panose="02020603050405020304" pitchFamily="18" charset="0"/>
                <a:cs typeface="Times New Roman" panose="02020603050405020304" pitchFamily="18" charset="0"/>
              </a:rPr>
              <a:t>Storage</a:t>
            </a:r>
            <a:r>
              <a:rPr lang="en-US" sz="1800" dirty="0">
                <a:latin typeface="Times New Roman" panose="02020603050405020304" pitchFamily="18" charset="0"/>
                <a:cs typeface="Times New Roman" panose="02020603050405020304" pitchFamily="18" charset="0"/>
              </a:rPr>
              <a:t>: Minimum 10GB (For dataset and model storage)</a:t>
            </a:r>
          </a:p>
          <a:p>
            <a:pPr>
              <a:buFont typeface="+mj-lt"/>
              <a:buAutoNum type="arabicPeriod"/>
            </a:pPr>
            <a:r>
              <a:rPr lang="en-US" sz="1800" b="1" dirty="0">
                <a:latin typeface="Times New Roman" panose="02020603050405020304" pitchFamily="18" charset="0"/>
                <a:cs typeface="Times New Roman" panose="02020603050405020304" pitchFamily="18" charset="0"/>
              </a:rPr>
              <a:t>GPU</a:t>
            </a:r>
            <a:r>
              <a:rPr lang="en-US" sz="1800" dirty="0">
                <a:latin typeface="Times New Roman" panose="02020603050405020304" pitchFamily="18" charset="0"/>
                <a:cs typeface="Times New Roman" panose="02020603050405020304" pitchFamily="18" charset="0"/>
              </a:rPr>
              <a:t>: NVIDIA GPU (Recommended for faster ML training)</a:t>
            </a:r>
          </a:p>
        </p:txBody>
      </p:sp>
    </p:spTree>
    <p:extLst>
      <p:ext uri="{BB962C8B-B14F-4D97-AF65-F5344CB8AC3E}">
        <p14:creationId xmlns:p14="http://schemas.microsoft.com/office/powerpoint/2010/main" val="2018156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E40AC-0190-F74E-B406-0C94D7E4516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3DE1FF-9AE0-29CF-6CC2-108D2A92D8E2}"/>
              </a:ext>
            </a:extLst>
          </p:cNvPr>
          <p:cNvSpPr>
            <a:spLocks noGrp="1"/>
          </p:cNvSpPr>
          <p:nvPr>
            <p:ph type="sldNum" sz="quarter" idx="12"/>
          </p:nvPr>
        </p:nvSpPr>
        <p:spPr/>
        <p:txBody>
          <a:bodyPr/>
          <a:lstStyle/>
          <a:p>
            <a:fld id="{B6F15528-21DE-4FAA-801E-634DDDAF4B2B}" type="slidenum">
              <a:rPr lang="en-US" smtClean="0"/>
              <a:pPr/>
              <a:t>9</a:t>
            </a:fld>
            <a:endParaRPr lang="en-US"/>
          </a:p>
        </p:txBody>
      </p:sp>
      <p:sp>
        <p:nvSpPr>
          <p:cNvPr id="6" name="Content Placeholder 5">
            <a:extLst>
              <a:ext uri="{FF2B5EF4-FFF2-40B4-BE49-F238E27FC236}">
                <a16:creationId xmlns:a16="http://schemas.microsoft.com/office/drawing/2014/main" id="{F2BECCBD-D480-99AE-A12C-01A1C67F62F7}"/>
              </a:ext>
            </a:extLst>
          </p:cNvPr>
          <p:cNvSpPr>
            <a:spLocks noGrp="1"/>
          </p:cNvSpPr>
          <p:nvPr>
            <p:ph idx="1"/>
          </p:nvPr>
        </p:nvSpPr>
        <p:spPr>
          <a:xfrm>
            <a:off x="107504" y="771550"/>
            <a:ext cx="2304256" cy="565077"/>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Feasibility Study</a:t>
            </a:r>
          </a:p>
        </p:txBody>
      </p:sp>
      <p:sp>
        <p:nvSpPr>
          <p:cNvPr id="3" name="TextBox 2">
            <a:extLst>
              <a:ext uri="{FF2B5EF4-FFF2-40B4-BE49-F238E27FC236}">
                <a16:creationId xmlns:a16="http://schemas.microsoft.com/office/drawing/2014/main" id="{17ADA44F-5B2E-8C30-2A8D-A6224CD7CEC6}"/>
              </a:ext>
            </a:extLst>
          </p:cNvPr>
          <p:cNvSpPr txBox="1"/>
          <p:nvPr/>
        </p:nvSpPr>
        <p:spPr>
          <a:xfrm>
            <a:off x="323528" y="1203598"/>
            <a:ext cx="8496944" cy="3600986"/>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Technical Feasibility:</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The project leverages </a:t>
            </a:r>
            <a:r>
              <a:rPr lang="en-US" sz="1600" b="1" dirty="0">
                <a:latin typeface="Times New Roman" panose="02020603050405020304" pitchFamily="18" charset="0"/>
                <a:cs typeface="Times New Roman" panose="02020603050405020304" pitchFamily="18" charset="0"/>
              </a:rPr>
              <a:t>Python, Flask</a:t>
            </a:r>
            <a:r>
              <a:rPr lang="en-US" sz="1600" dirty="0">
                <a:latin typeface="Times New Roman" panose="02020603050405020304" pitchFamily="18" charset="0"/>
                <a:cs typeface="Times New Roman" panose="02020603050405020304" pitchFamily="18" charset="0"/>
              </a:rPr>
              <a:t> making it technically feasible due to their strong support for web and machine learning applications.</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Image processing techniques using </a:t>
            </a:r>
            <a:r>
              <a:rPr lang="en-US" sz="1600" b="1" dirty="0">
                <a:latin typeface="Times New Roman" panose="02020603050405020304" pitchFamily="18" charset="0"/>
                <a:cs typeface="Times New Roman" panose="02020603050405020304" pitchFamily="18" charset="0"/>
              </a:rPr>
              <a:t>OpenCV</a:t>
            </a:r>
            <a:r>
              <a:rPr lang="en-US" sz="1600" dirty="0">
                <a:latin typeface="Times New Roman" panose="02020603050405020304" pitchFamily="18" charset="0"/>
                <a:cs typeface="Times New Roman" panose="02020603050405020304" pitchFamily="18" charset="0"/>
              </a:rPr>
              <a:t> and machine learning models such as </a:t>
            </a:r>
            <a:r>
              <a:rPr lang="en-US" sz="1600" b="1" dirty="0">
                <a:latin typeface="Times New Roman" panose="02020603050405020304" pitchFamily="18" charset="0"/>
                <a:cs typeface="Times New Roman" panose="02020603050405020304" pitchFamily="18" charset="0"/>
              </a:rPr>
              <a:t>MobileNetV2</a:t>
            </a:r>
            <a:r>
              <a:rPr lang="en-US" sz="1600" dirty="0">
                <a:latin typeface="Times New Roman" panose="02020603050405020304" pitchFamily="18" charset="0"/>
                <a:cs typeface="Times New Roman" panose="02020603050405020304" pitchFamily="18" charset="0"/>
              </a:rPr>
              <a:t> ensure efficient plant classification. </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The chatbot implementation using </a:t>
            </a:r>
            <a:r>
              <a:rPr lang="en-US" sz="1600" b="1" dirty="0">
                <a:latin typeface="Times New Roman" panose="02020603050405020304" pitchFamily="18" charset="0"/>
                <a:cs typeface="Times New Roman" panose="02020603050405020304" pitchFamily="18" charset="0"/>
              </a:rPr>
              <a:t>Natural Language Processing (NLP)</a:t>
            </a:r>
            <a:r>
              <a:rPr lang="en-US" sz="1600" dirty="0">
                <a:latin typeface="Times New Roman" panose="02020603050405020304" pitchFamily="18" charset="0"/>
                <a:cs typeface="Times New Roman" panose="02020603050405020304" pitchFamily="18" charset="0"/>
              </a:rPr>
              <a:t> enhances user interaction.</a:t>
            </a: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Operational Feasibility:</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The application provides a </a:t>
            </a:r>
            <a:r>
              <a:rPr lang="en-US" sz="1600" b="1" dirty="0">
                <a:latin typeface="Times New Roman" panose="02020603050405020304" pitchFamily="18" charset="0"/>
                <a:cs typeface="Times New Roman" panose="02020603050405020304" pitchFamily="18" charset="0"/>
              </a:rPr>
              <a:t>simple and intuitive interface</a:t>
            </a:r>
            <a:r>
              <a:rPr lang="en-US" sz="1600" dirty="0">
                <a:latin typeface="Times New Roman" panose="02020603050405020304" pitchFamily="18" charset="0"/>
                <a:cs typeface="Times New Roman" panose="02020603050405020304" pitchFamily="18" charset="0"/>
              </a:rPr>
              <a:t>, making it easy for users like Ayurvedic practitioners, students, and researchers.</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 The system supports </a:t>
            </a:r>
            <a:r>
              <a:rPr lang="en-US" sz="1600" b="1" dirty="0">
                <a:latin typeface="Times New Roman" panose="02020603050405020304" pitchFamily="18" charset="0"/>
                <a:cs typeface="Times New Roman" panose="02020603050405020304" pitchFamily="18" charset="0"/>
              </a:rPr>
              <a:t>real-time image upload and classification</a:t>
            </a:r>
            <a:r>
              <a:rPr lang="en-US" sz="1600" dirty="0">
                <a:latin typeface="Times New Roman" panose="02020603050405020304" pitchFamily="18" charset="0"/>
                <a:cs typeface="Times New Roman" panose="02020603050405020304" pitchFamily="18" charset="0"/>
              </a:rPr>
              <a:t>, allowing instant identification of medicinal plants.</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Future updates will improve accuracy by </a:t>
            </a:r>
            <a:r>
              <a:rPr lang="en-US" sz="1600" b="1" dirty="0">
                <a:latin typeface="Times New Roman" panose="02020603050405020304" pitchFamily="18" charset="0"/>
                <a:cs typeface="Times New Roman" panose="02020603050405020304" pitchFamily="18" charset="0"/>
              </a:rPr>
              <a:t>expanding the plant database</a:t>
            </a:r>
            <a:r>
              <a:rPr lang="en-US" sz="1600" dirty="0">
                <a:latin typeface="Times New Roman" panose="02020603050405020304" pitchFamily="18" charset="0"/>
                <a:cs typeface="Times New Roman" panose="02020603050405020304" pitchFamily="18" charset="0"/>
              </a:rPr>
              <a:t> and refining machine learning models.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2688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21788</TotalTime>
  <Words>1373</Words>
  <Application>Microsoft Office PowerPoint</Application>
  <PresentationFormat>On-screen Show (16:9)</PresentationFormat>
  <Paragraphs>172</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Literature Review</vt:lpstr>
      <vt:lpstr>Literature Review</vt:lpstr>
      <vt:lpstr>System Analysis</vt:lpstr>
      <vt:lpstr>PowerPoint Presentation</vt:lpstr>
      <vt:lpstr>PowerPoint Presentation</vt:lpstr>
      <vt:lpstr>System Analysis</vt:lpstr>
      <vt:lpstr>System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Results</vt:lpstr>
      <vt:lpstr>Results</vt:lpstr>
      <vt:lpstr>Results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dc:creator>
  <cp:lastModifiedBy>sai chaitanya polumuri</cp:lastModifiedBy>
  <cp:revision>2186</cp:revision>
  <cp:lastPrinted>2024-06-12T04:07:29Z</cp:lastPrinted>
  <dcterms:created xsi:type="dcterms:W3CDTF">2006-08-16T00:00:00Z</dcterms:created>
  <dcterms:modified xsi:type="dcterms:W3CDTF">2025-04-03T12:19:28Z</dcterms:modified>
</cp:coreProperties>
</file>